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59" r:id="rId3"/>
    <p:sldId id="260" r:id="rId4"/>
    <p:sldId id="261" r:id="rId5"/>
    <p:sldId id="262" r:id="rId6"/>
    <p:sldId id="263" r:id="rId7"/>
    <p:sldId id="264" r:id="rId8"/>
    <p:sldId id="265" r:id="rId9"/>
    <p:sldId id="266" r:id="rId10"/>
    <p:sldId id="26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CED8D6B-39E7-4029-BCBF-5F90983E6F6C}" type="datetimeFigureOut">
              <a:rPr lang="en-US" smtClean="0"/>
              <a:pPr/>
              <a:t>11/30/2010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dirty="0">
              <a:solidFill>
                <a:prstClr val="black"/>
              </a:solidFill>
            </a:endParaRPr>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E3CE5C1-4997-4D18-B1D5-5C9C31370C49}" type="slidenum">
              <a:rPr lang="en-US" smtClean="0">
                <a:solidFill>
                  <a:srgbClr val="0BD0D9">
                    <a:shade val="75000"/>
                  </a:srgbClr>
                </a:solidFill>
              </a:rPr>
              <a:pPr/>
              <a:t>‹#›</a:t>
            </a:fld>
            <a:endParaRPr lang="en-US">
              <a:solidFill>
                <a:srgbClr val="0BD0D9">
                  <a:shade val="75000"/>
                </a:srgbClr>
              </a:solidFill>
            </a:endParaRPr>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CED8D6B-39E7-4029-BCBF-5F90983E6F6C}" type="datetimeFigureOut">
              <a:rPr lang="en-US" smtClean="0"/>
              <a:pPr/>
              <a:t>11/30/2010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3CE5C1-4997-4D18-B1D5-5C9C31370C49}" type="slidenum">
              <a:rPr lang="en-US" smtClean="0">
                <a:solidFill>
                  <a:srgbClr val="0BD0D9">
                    <a:shade val="75000"/>
                  </a:srgbClr>
                </a:solidFill>
              </a:rPr>
              <a:pPr/>
              <a:t>‹#›</a:t>
            </a:fld>
            <a:endParaRPr lang="en-US">
              <a:solidFill>
                <a:srgbClr val="0BD0D9">
                  <a:shade val="75000"/>
                </a:srgbClr>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dirty="0">
              <a:solidFill>
                <a:prstClr val="black"/>
              </a:solidFill>
            </a:endParaRPr>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6" name="Slide Number Placeholder 5"/>
          <p:cNvSpPr>
            <a:spLocks noGrp="1"/>
          </p:cNvSpPr>
          <p:nvPr>
            <p:ph type="sldNum" sz="quarter" idx="12"/>
          </p:nvPr>
        </p:nvSpPr>
        <p:spPr>
          <a:xfrm>
            <a:off x="6915912" y="3009901"/>
            <a:ext cx="457200" cy="441325"/>
          </a:xfrm>
        </p:spPr>
        <p:txBody>
          <a:bodyPr/>
          <a:lstStyle/>
          <a:p>
            <a:fld id="{DE3CE5C1-4997-4D18-B1D5-5C9C31370C49}" type="slidenum">
              <a:rPr lang="en-US" smtClean="0">
                <a:solidFill>
                  <a:srgbClr val="0BD0D9">
                    <a:shade val="75000"/>
                  </a:srgbClr>
                </a:solidFill>
              </a:rPr>
              <a:pPr/>
              <a:t>‹#›</a:t>
            </a:fld>
            <a:endParaRPr lang="en-US">
              <a:solidFill>
                <a:srgbClr val="0BD0D9">
                  <a:shade val="75000"/>
                </a:srgbClr>
              </a:solidFill>
            </a:endParaRPr>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CED8D6B-39E7-4029-BCBF-5F90983E6F6C}" type="datetimeFigureOut">
              <a:rPr lang="en-US" smtClean="0"/>
              <a:pPr/>
              <a:t>11/30/2010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CED8D6B-39E7-4029-BCBF-5F90983E6F6C}" type="datetimeFigureOut">
              <a:rPr lang="en-US" smtClean="0"/>
              <a:pPr/>
              <a:t>11/30/2010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DE3CE5C1-4997-4D18-B1D5-5C9C31370C49}" type="slidenum">
              <a:rPr lang="en-US" smtClean="0">
                <a:solidFill>
                  <a:srgbClr val="0BD0D9">
                    <a:shade val="75000"/>
                  </a:srgbClr>
                </a:solidFill>
              </a:rPr>
              <a:pPr/>
              <a:t>‹#›</a:t>
            </a:fld>
            <a:endParaRPr lang="en-US">
              <a:solidFill>
                <a:srgbClr val="0BD0D9">
                  <a:shade val="75000"/>
                </a:srgbClr>
              </a:solidFill>
            </a:endParaRPr>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1CED8D6B-39E7-4029-BCBF-5F90983E6F6C}" type="datetimeFigureOut">
              <a:rPr lang="en-US" smtClean="0"/>
              <a:pPr/>
              <a:t>11/30/2010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E3CE5C1-4997-4D18-B1D5-5C9C31370C49}" type="slidenum">
              <a:rPr lang="en-US" smtClean="0">
                <a:solidFill>
                  <a:srgbClr val="0BD0D9">
                    <a:shade val="75000"/>
                  </a:srgbClr>
                </a:solidFill>
              </a:rPr>
              <a:pPr/>
              <a:t>‹#›</a:t>
            </a:fld>
            <a:endParaRPr lang="en-US">
              <a:solidFill>
                <a:srgbClr val="0BD0D9">
                  <a:shade val="75000"/>
                </a:srgbClr>
              </a:solidFill>
            </a:endParaRPr>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1CED8D6B-39E7-4029-BCBF-5F90983E6F6C}" type="datetimeFigureOut">
              <a:rPr lang="en-US" smtClean="0"/>
              <a:pPr/>
              <a:t>11/30/2010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3CE5C1-4997-4D18-B1D5-5C9C31370C49}" type="slidenum">
              <a:rPr lang="en-US" smtClean="0">
                <a:solidFill>
                  <a:srgbClr val="0BD0D9">
                    <a:shade val="75000"/>
                  </a:srgbClr>
                </a:solidFill>
              </a:rPr>
              <a:pPr/>
              <a:t>‹#›</a:t>
            </a:fld>
            <a:endParaRPr lang="en-US">
              <a:solidFill>
                <a:srgbClr val="0BD0D9">
                  <a:shade val="75000"/>
                </a:srgbClr>
              </a:solidFill>
            </a:endParaRPr>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CED8D6B-39E7-4029-BCBF-5F90983E6F6C}" type="datetimeFigureOut">
              <a:rPr lang="en-US" smtClean="0"/>
              <a:pPr/>
              <a:t>11/30/2010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dirty="0">
              <a:solidFill>
                <a:prstClr val="black"/>
              </a:solidFill>
            </a:endParaRPr>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DE3CE5C1-4997-4D18-B1D5-5C9C31370C49}" type="slidenum">
              <a:rPr lang="en-US" smtClean="0">
                <a:solidFill>
                  <a:srgbClr val="0BD0D9">
                    <a:shade val="75000"/>
                  </a:srgbClr>
                </a:solidFill>
              </a:rPr>
              <a:pPr/>
              <a:t>‹#›</a:t>
            </a:fld>
            <a:endParaRPr lang="en-US">
              <a:solidFill>
                <a:srgbClr val="0BD0D9">
                  <a:shade val="75000"/>
                </a:srgbClr>
              </a:solidFill>
            </a:endParaRPr>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CED8D6B-39E7-4029-BCBF-5F90983E6F6C}" type="datetimeFigureOut">
              <a:rPr lang="en-US" smtClean="0"/>
              <a:pPr/>
              <a:t>11/30/2010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DE3CE5C1-4997-4D18-B1D5-5C9C31370C49}" type="slidenum">
              <a:rPr lang="en-US" smtClean="0">
                <a:solidFill>
                  <a:srgbClr val="0BD0D9">
                    <a:shade val="75000"/>
                  </a:srgbClr>
                </a:solidFill>
              </a:rPr>
              <a:pPr/>
              <a:t>‹#›</a:t>
            </a:fld>
            <a:endParaRPr lang="en-US">
              <a:solidFill>
                <a:srgbClr val="0BD0D9">
                  <a:shade val="75000"/>
                </a:srgb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dirty="0">
              <a:solidFill>
                <a:prstClr val="black"/>
              </a:solidFill>
            </a:endParaRPr>
          </a:p>
        </p:txBody>
      </p:sp>
      <p:sp>
        <p:nvSpPr>
          <p:cNvPr id="2" name="Date Placeholder 1"/>
          <p:cNvSpPr>
            <a:spLocks noGrp="1"/>
          </p:cNvSpPr>
          <p:nvPr>
            <p:ph type="dt" sz="half" idx="10"/>
          </p:nvPr>
        </p:nvSpPr>
        <p:spPr/>
        <p:txBody>
          <a:bodyPr/>
          <a:lstStyle/>
          <a:p>
            <a:fld id="{1CED8D6B-39E7-4029-BCBF-5F90983E6F6C}" type="datetimeFigureOut">
              <a:rPr lang="en-US" smtClean="0"/>
              <a:pPr/>
              <a:t>11/30/2010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DE3CE5C1-4997-4D18-B1D5-5C9C31370C4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dirty="0">
              <a:solidFill>
                <a:prstClr val="black"/>
              </a:solidFill>
            </a:endParaRPr>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DE3CE5C1-4997-4D18-B1D5-5C9C31370C49}" type="slidenum">
              <a:rPr lang="en-US" smtClean="0">
                <a:solidFill>
                  <a:srgbClr val="0BD0D9">
                    <a:shade val="75000"/>
                  </a:srgbClr>
                </a:solidFill>
              </a:rPr>
              <a:pPr/>
              <a:t>‹#›</a:t>
            </a:fld>
            <a:endParaRPr lang="en-US">
              <a:solidFill>
                <a:srgbClr val="0BD0D9">
                  <a:shade val="75000"/>
                </a:srgbClr>
              </a:solidFill>
            </a:endParaRPr>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5" name="Date Placeholder 4"/>
          <p:cNvSpPr>
            <a:spLocks noGrp="1"/>
          </p:cNvSpPr>
          <p:nvPr>
            <p:ph type="dt" sz="half" idx="10"/>
          </p:nvPr>
        </p:nvSpPr>
        <p:spPr/>
        <p:txBody>
          <a:bodyPr/>
          <a:lstStyle/>
          <a:p>
            <a:fld id="{1CED8D6B-39E7-4029-BCBF-5F90983E6F6C}" type="datetimeFigureOut">
              <a:rPr lang="en-US" smtClean="0"/>
              <a:pPr/>
              <a:t>11/30/2010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dirty="0">
              <a:solidFill>
                <a:prstClr val="black"/>
              </a:solidFill>
            </a:endParaRPr>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dirty="0">
              <a:solidFill>
                <a:prstClr val="black"/>
              </a:solidFill>
            </a:endParaRPr>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7" name="Slide Number Placeholder 6"/>
          <p:cNvSpPr>
            <a:spLocks noGrp="1"/>
          </p:cNvSpPr>
          <p:nvPr>
            <p:ph type="sldNum" sz="quarter" idx="12"/>
          </p:nvPr>
        </p:nvSpPr>
        <p:spPr>
          <a:xfrm>
            <a:off x="1371600" y="312738"/>
            <a:ext cx="457200" cy="441325"/>
          </a:xfrm>
        </p:spPr>
        <p:txBody>
          <a:bodyPr/>
          <a:lstStyle/>
          <a:p>
            <a:fld id="{DE3CE5C1-4997-4D18-B1D5-5C9C31370C49}" type="slidenum">
              <a:rPr lang="en-US" smtClean="0">
                <a:solidFill>
                  <a:srgbClr val="0BD0D9">
                    <a:shade val="75000"/>
                  </a:srgbClr>
                </a:solidFill>
              </a:rPr>
              <a:pPr/>
              <a:t>‹#›</a:t>
            </a:fld>
            <a:endParaRPr lang="en-US">
              <a:solidFill>
                <a:srgbClr val="0BD0D9">
                  <a:shade val="75000"/>
                </a:srgbClr>
              </a:solidFill>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5" name="Date Placeholder 4"/>
          <p:cNvSpPr>
            <a:spLocks noGrp="1"/>
          </p:cNvSpPr>
          <p:nvPr>
            <p:ph type="dt" sz="half" idx="10"/>
          </p:nvPr>
        </p:nvSpPr>
        <p:spPr>
          <a:xfrm>
            <a:off x="5788152" y="6404984"/>
            <a:ext cx="3044952" cy="365760"/>
          </a:xfrm>
        </p:spPr>
        <p:txBody>
          <a:bodyPr/>
          <a:lstStyle/>
          <a:p>
            <a:fld id="{1CED8D6B-39E7-4029-BCBF-5F90983E6F6C}" type="datetimeFigureOut">
              <a:rPr lang="en-US" smtClean="0"/>
              <a:pPr/>
              <a:t>11/30/2010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CED8D6B-39E7-4029-BCBF-5F90983E6F6C}" type="datetimeFigureOut">
              <a:rPr lang="en-US" smtClean="0"/>
              <a:pPr/>
              <a:t>11/30/2010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dirty="0">
              <a:solidFill>
                <a:prstClr val="black"/>
              </a:solidFill>
            </a:endParaRPr>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DE3CE5C1-4997-4D18-B1D5-5C9C31370C49}" type="slidenum">
              <a:rPr lang="en-US" smtClean="0">
                <a:solidFill>
                  <a:srgbClr val="0BD0D9">
                    <a:shade val="75000"/>
                  </a:srgbClr>
                </a:solidFill>
              </a:rPr>
              <a:pPr/>
              <a:t>‹#›</a:t>
            </a:fld>
            <a:endParaRPr lang="en-US">
              <a:solidFill>
                <a:srgbClr val="0BD0D9">
                  <a:shade val="75000"/>
                </a:srgbClr>
              </a:solidFill>
            </a:endParaRPr>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jigsaw.org/history.htm" TargetMode="External"/><Relationship Id="rId7" Type="http://schemas.openxmlformats.org/officeDocument/2006/relationships/hyperlink" Target="http://www.youtube.com/watch?v=HEh8Z0sbiRE&amp;feature=related" TargetMode="External"/><Relationship Id="rId2" Type="http://schemas.openxmlformats.org/officeDocument/2006/relationships/hyperlink" Target="http://www.jigsaw.org/overview.htm" TargetMode="External"/><Relationship Id="rId1" Type="http://schemas.openxmlformats.org/officeDocument/2006/relationships/slideLayout" Target="../slideLayouts/slideLayout1.xml"/><Relationship Id="rId6" Type="http://schemas.openxmlformats.org/officeDocument/2006/relationships/hyperlink" Target="http://www.jigsaw.org/links.htm" TargetMode="External"/><Relationship Id="rId5" Type="http://schemas.openxmlformats.org/officeDocument/2006/relationships/hyperlink" Target="http://www.jigsaw.org/tips.htm" TargetMode="External"/><Relationship Id="rId4" Type="http://schemas.openxmlformats.org/officeDocument/2006/relationships/hyperlink" Target="http://www.jigsaw.org/steps.ht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jigsaw.org/steps.ht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youtube.com/watch?v=HEh8Z0sbiRE&amp;feature=related"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667000"/>
            <a:ext cx="6400800" cy="3657600"/>
          </a:xfrm>
        </p:spPr>
        <p:txBody>
          <a:bodyPr>
            <a:normAutofit fontScale="92500" lnSpcReduction="20000"/>
          </a:bodyPr>
          <a:lstStyle/>
          <a:p>
            <a:endParaRPr lang="en-US" sz="3000" dirty="0" smtClean="0">
              <a:solidFill>
                <a:srgbClr val="002060"/>
              </a:solidFill>
              <a:latin typeface="Bell MT" pitchFamily="18" charset="0"/>
              <a:cs typeface="Arabic Typesetting" pitchFamily="66" charset="-78"/>
            </a:endParaRPr>
          </a:p>
          <a:p>
            <a:r>
              <a:rPr lang="en-US" sz="3000" dirty="0" smtClean="0">
                <a:solidFill>
                  <a:srgbClr val="002060"/>
                </a:solidFill>
                <a:latin typeface="Bell MT" pitchFamily="18" charset="0"/>
                <a:cs typeface="Arabic Typesetting" pitchFamily="66" charset="-78"/>
              </a:rPr>
              <a:t>Andrew Dua</a:t>
            </a:r>
          </a:p>
          <a:p>
            <a:r>
              <a:rPr lang="en-US" sz="3000" smtClean="0">
                <a:solidFill>
                  <a:srgbClr val="002060"/>
                </a:solidFill>
                <a:latin typeface="Bell MT" pitchFamily="18" charset="0"/>
                <a:cs typeface="Arabic Typesetting" pitchFamily="66" charset="-78"/>
              </a:rPr>
              <a:t> </a:t>
            </a:r>
            <a:endParaRPr lang="en-US" sz="3000" dirty="0" smtClean="0">
              <a:solidFill>
                <a:srgbClr val="002060"/>
              </a:solidFill>
              <a:latin typeface="Bell MT" pitchFamily="18" charset="0"/>
              <a:cs typeface="Arabic Typesetting" pitchFamily="66" charset="-78"/>
            </a:endParaRPr>
          </a:p>
          <a:p>
            <a:r>
              <a:rPr lang="en-US" sz="3000" dirty="0" smtClean="0">
                <a:solidFill>
                  <a:srgbClr val="002060"/>
                </a:solidFill>
                <a:latin typeface="Bell MT" pitchFamily="18" charset="0"/>
                <a:cs typeface="Arabic Typesetting" pitchFamily="66" charset="-78"/>
              </a:rPr>
              <a:t>Nicole Oldham</a:t>
            </a:r>
          </a:p>
          <a:p>
            <a:endParaRPr lang="en-US" sz="3000" dirty="0" smtClean="0">
              <a:solidFill>
                <a:srgbClr val="002060"/>
              </a:solidFill>
              <a:latin typeface="Bell MT" pitchFamily="18" charset="0"/>
              <a:cs typeface="Arabic Typesetting" pitchFamily="66" charset="-78"/>
            </a:endParaRPr>
          </a:p>
          <a:p>
            <a:r>
              <a:rPr lang="en-US" sz="3000" dirty="0" smtClean="0">
                <a:solidFill>
                  <a:srgbClr val="002060"/>
                </a:solidFill>
                <a:latin typeface="Bell MT" pitchFamily="18" charset="0"/>
                <a:cs typeface="Arabic Typesetting" pitchFamily="66" charset="-78"/>
              </a:rPr>
              <a:t>Dan Hufford</a:t>
            </a:r>
          </a:p>
          <a:p>
            <a:endParaRPr lang="en-US" sz="3000" dirty="0" smtClean="0">
              <a:solidFill>
                <a:srgbClr val="002060"/>
              </a:solidFill>
              <a:latin typeface="Bell MT" pitchFamily="18" charset="0"/>
              <a:cs typeface="Arabic Typesetting" pitchFamily="66" charset="-78"/>
            </a:endParaRPr>
          </a:p>
          <a:p>
            <a:r>
              <a:rPr lang="en-US" sz="3000" dirty="0" smtClean="0">
                <a:solidFill>
                  <a:srgbClr val="002060"/>
                </a:solidFill>
                <a:latin typeface="Bell MT" pitchFamily="18" charset="0"/>
                <a:cs typeface="Arabic Typesetting" pitchFamily="66" charset="-78"/>
              </a:rPr>
              <a:t>Kathy Tevelson</a:t>
            </a:r>
          </a:p>
          <a:p>
            <a:endParaRPr lang="en-US" dirty="0" smtClean="0"/>
          </a:p>
          <a:p>
            <a:endParaRPr lang="en-US" dirty="0" smtClean="0"/>
          </a:p>
          <a:p>
            <a:endParaRPr lang="en-US" dirty="0" smtClean="0"/>
          </a:p>
          <a:p>
            <a:endParaRPr lang="en-US" dirty="0"/>
          </a:p>
        </p:txBody>
      </p:sp>
      <p:sp>
        <p:nvSpPr>
          <p:cNvPr id="2" name="Title 1"/>
          <p:cNvSpPr>
            <a:spLocks noGrp="1"/>
          </p:cNvSpPr>
          <p:nvPr>
            <p:ph type="ctrTitle"/>
          </p:nvPr>
        </p:nvSpPr>
        <p:spPr/>
        <p:txBody>
          <a:bodyPr>
            <a:normAutofit/>
          </a:bodyPr>
          <a:lstStyle/>
          <a:p>
            <a:r>
              <a:rPr lang="en-US" sz="9600" b="1" u="sng" dirty="0" smtClean="0">
                <a:solidFill>
                  <a:srgbClr val="002060"/>
                </a:solidFill>
                <a:latin typeface="Bell MT" pitchFamily="18" charset="0"/>
                <a:cs typeface="Arabic Typesetting" pitchFamily="66" charset="-78"/>
              </a:rPr>
              <a:t>JIGSAW</a:t>
            </a:r>
            <a:endParaRPr lang="en-US" sz="9600" b="1" u="sng" dirty="0">
              <a:solidFill>
                <a:srgbClr val="002060"/>
              </a:solidFill>
              <a:latin typeface="Bell MT" pitchFamily="18" charset="0"/>
              <a:cs typeface="Arabic Typesetting" pitchFamily="66"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2000"/>
                                        <p:tgtEl>
                                          <p:spTgt spid="2"/>
                                        </p:tgtEl>
                                      </p:cBhvr>
                                    </p:animEffect>
                                  </p:childTnLst>
                                </p:cTn>
                              </p:par>
                            </p:childTnLst>
                          </p:cTn>
                        </p:par>
                        <p:par>
                          <p:cTn id="8" fill="hold">
                            <p:stCondLst>
                              <p:cond delay="2000"/>
                            </p:stCondLst>
                            <p:childTnLst>
                              <p:par>
                                <p:cTn id="9" presetID="2" presetClass="entr" presetSubtype="4"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3" fill="hold">
                            <p:stCondLst>
                              <p:cond delay="3000"/>
                            </p:stCondLst>
                            <p:childTnLst>
                              <p:par>
                                <p:cTn id="14" presetID="2" presetClass="entr" presetSubtype="4" fill="hold" nodeType="after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7"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8" fill="hold">
                            <p:stCondLst>
                              <p:cond delay="4000"/>
                            </p:stCondLst>
                            <p:childTnLst>
                              <p:par>
                                <p:cTn id="19" presetID="2" presetClass="entr" presetSubtype="4" fill="hold" nodeType="after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23" fill="hold">
                            <p:stCondLst>
                              <p:cond delay="5000"/>
                            </p:stCondLst>
                            <p:childTnLst>
                              <p:par>
                                <p:cTn id="24" presetID="2" presetClass="entr" presetSubtype="4" fill="hold" nodeType="after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 calcmode="lin" valueType="num">
                                      <p:cBhvr additive="base">
                                        <p:cTn id="2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7"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28" fill="hold">
                            <p:stCondLst>
                              <p:cond delay="6000"/>
                            </p:stCondLst>
                            <p:childTnLst>
                              <p:par>
                                <p:cTn id="29" presetID="2" presetClass="entr" presetSubtype="4" fill="hold"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447800" y="2743200"/>
            <a:ext cx="6400800" cy="3581400"/>
          </a:xfrm>
        </p:spPr>
        <p:txBody>
          <a:bodyPr/>
          <a:lstStyle/>
          <a:p>
            <a:r>
              <a:rPr lang="en-US" dirty="0" smtClean="0">
                <a:latin typeface="Bell MT" pitchFamily="18" charset="0"/>
                <a:hlinkClick r:id="rId2"/>
              </a:rPr>
              <a:t>http://www.jigsaw.org/overview.htm</a:t>
            </a:r>
            <a:endParaRPr lang="en-US" dirty="0" smtClean="0">
              <a:latin typeface="Bell MT" pitchFamily="18" charset="0"/>
            </a:endParaRPr>
          </a:p>
          <a:p>
            <a:endParaRPr lang="en-US" dirty="0" smtClean="0">
              <a:latin typeface="Bell MT" pitchFamily="18" charset="0"/>
            </a:endParaRPr>
          </a:p>
          <a:p>
            <a:r>
              <a:rPr lang="en-US" dirty="0" smtClean="0">
                <a:latin typeface="Bell MT" pitchFamily="18" charset="0"/>
                <a:hlinkClick r:id="rId3"/>
              </a:rPr>
              <a:t>http://www.jigsaw.org/history.htm</a:t>
            </a:r>
            <a:endParaRPr lang="en-US" dirty="0" smtClean="0">
              <a:latin typeface="Bell MT" pitchFamily="18" charset="0"/>
            </a:endParaRPr>
          </a:p>
          <a:p>
            <a:endParaRPr lang="en-US" dirty="0" smtClean="0">
              <a:latin typeface="Bell MT" pitchFamily="18" charset="0"/>
            </a:endParaRPr>
          </a:p>
          <a:p>
            <a:r>
              <a:rPr lang="en-US" dirty="0" smtClean="0">
                <a:latin typeface="Bell MT" pitchFamily="18" charset="0"/>
                <a:hlinkClick r:id="rId4"/>
              </a:rPr>
              <a:t>http://www.jigsaw.org/steps.htm</a:t>
            </a:r>
            <a:endParaRPr lang="en-US" dirty="0" smtClean="0">
              <a:latin typeface="Bell MT" pitchFamily="18" charset="0"/>
            </a:endParaRPr>
          </a:p>
          <a:p>
            <a:endParaRPr lang="en-US" dirty="0" smtClean="0">
              <a:latin typeface="Bell MT" pitchFamily="18" charset="0"/>
            </a:endParaRPr>
          </a:p>
          <a:p>
            <a:r>
              <a:rPr lang="en-US" dirty="0" smtClean="0">
                <a:latin typeface="Bell MT" pitchFamily="18" charset="0"/>
                <a:hlinkClick r:id="rId5"/>
              </a:rPr>
              <a:t>http://www.jigsaw.org/tips.htm</a:t>
            </a:r>
            <a:endParaRPr lang="en-US" dirty="0" smtClean="0">
              <a:latin typeface="Bell MT" pitchFamily="18" charset="0"/>
            </a:endParaRPr>
          </a:p>
          <a:p>
            <a:endParaRPr lang="en-US" dirty="0" smtClean="0">
              <a:latin typeface="Bell MT" pitchFamily="18" charset="0"/>
            </a:endParaRPr>
          </a:p>
          <a:p>
            <a:r>
              <a:rPr lang="en-US" dirty="0" smtClean="0">
                <a:latin typeface="Bell MT" pitchFamily="18" charset="0"/>
                <a:hlinkClick r:id="rId6"/>
              </a:rPr>
              <a:t>http://www.jigsaw.org/links.htm</a:t>
            </a:r>
            <a:endParaRPr lang="en-US" dirty="0" smtClean="0">
              <a:latin typeface="Bell MT" pitchFamily="18" charset="0"/>
            </a:endParaRPr>
          </a:p>
          <a:p>
            <a:endParaRPr lang="en-US" dirty="0" smtClean="0">
              <a:latin typeface="Bell MT" pitchFamily="18" charset="0"/>
            </a:endParaRPr>
          </a:p>
          <a:p>
            <a:r>
              <a:rPr lang="en-US" dirty="0" smtClean="0">
                <a:latin typeface="Bell MT" pitchFamily="18" charset="0"/>
                <a:hlinkClick r:id="rId7"/>
              </a:rPr>
              <a:t>http://www.youtube.com/watch?v=HE</a:t>
            </a:r>
            <a:r>
              <a:rPr lang="en-US" dirty="0" smtClean="0">
                <a:hlinkClick r:id="rId7"/>
              </a:rPr>
              <a:t>h8Z0sbiRE&amp;feature=related</a:t>
            </a:r>
            <a:endParaRPr lang="en-US" dirty="0" smtClean="0"/>
          </a:p>
          <a:p>
            <a:endParaRPr lang="en-US" dirty="0" smtClean="0"/>
          </a:p>
          <a:p>
            <a:endParaRPr lang="en-US" dirty="0" smtClean="0"/>
          </a:p>
          <a:p>
            <a:endParaRPr lang="en-US" dirty="0" smtClean="0"/>
          </a:p>
          <a:p>
            <a:endParaRPr lang="en-US" dirty="0"/>
          </a:p>
        </p:txBody>
      </p:sp>
      <p:sp>
        <p:nvSpPr>
          <p:cNvPr id="3" name="Title 2"/>
          <p:cNvSpPr>
            <a:spLocks noGrp="1"/>
          </p:cNvSpPr>
          <p:nvPr>
            <p:ph type="ctrTitle"/>
          </p:nvPr>
        </p:nvSpPr>
        <p:spPr>
          <a:xfrm>
            <a:off x="762000" y="228600"/>
            <a:ext cx="7772400" cy="1752600"/>
          </a:xfrm>
        </p:spPr>
        <p:txBody>
          <a:bodyPr>
            <a:normAutofit/>
          </a:bodyPr>
          <a:lstStyle/>
          <a:p>
            <a:r>
              <a:rPr lang="en-US" sz="7200" b="1" u="sng" dirty="0" smtClean="0">
                <a:solidFill>
                  <a:schemeClr val="tx2"/>
                </a:solidFill>
                <a:latin typeface="Bell MT" pitchFamily="18" charset="0"/>
                <a:cs typeface="Arabic Typesetting" pitchFamily="66" charset="-78"/>
              </a:rPr>
              <a:t>RESOURCES:</a:t>
            </a:r>
            <a:endParaRPr lang="en-US" sz="7200" b="1" u="sng" dirty="0">
              <a:solidFill>
                <a:schemeClr val="tx2"/>
              </a:solidFill>
              <a:latin typeface="Bell MT" pitchFamily="18" charset="0"/>
              <a:cs typeface="Arabic Typesetting" pitchFamily="66"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nodeType="clickEffect">
                                  <p:stCondLst>
                                    <p:cond delay="0"/>
                                  </p:stCondLst>
                                  <p:iterate type="lt">
                                    <p:tmPct val="10000"/>
                                  </p:iterate>
                                  <p:childTnLst>
                                    <p:set>
                                      <p:cBhvr>
                                        <p:cTn id="11" dur="1" fill="hold">
                                          <p:stCondLst>
                                            <p:cond delay="0"/>
                                          </p:stCondLst>
                                        </p:cTn>
                                        <p:tgtEl>
                                          <p:spTgt spid="2">
                                            <p:txEl>
                                              <p:pRg st="0" end="0"/>
                                            </p:txEl>
                                          </p:spTgt>
                                        </p:tgtEl>
                                        <p:attrNameLst>
                                          <p:attrName>style.visibility</p:attrName>
                                        </p:attrNameLst>
                                      </p:cBhvr>
                                      <p:to>
                                        <p:strVal val="visible"/>
                                      </p:to>
                                    </p:set>
                                    <p:anim by="(-#ppt_w*2)" calcmode="lin" valueType="num">
                                      <p:cBhvr rctx="PPT">
                                        <p:cTn id="12" dur="250" autoRev="1" fill="hold">
                                          <p:stCondLst>
                                            <p:cond delay="0"/>
                                          </p:stCondLst>
                                        </p:cTn>
                                        <p:tgtEl>
                                          <p:spTgt spid="2">
                                            <p:txEl>
                                              <p:pRg st="0" end="0"/>
                                            </p:txEl>
                                          </p:spTgt>
                                        </p:tgtEl>
                                        <p:attrNameLst>
                                          <p:attrName>ppt_w</p:attrName>
                                        </p:attrNameLst>
                                      </p:cBhvr>
                                    </p:anim>
                                    <p:anim by="(#ppt_w*0.50)" calcmode="lin" valueType="num">
                                      <p:cBhvr>
                                        <p:cTn id="13" dur="250" decel="50000" autoRev="1" fill="hold">
                                          <p:stCondLst>
                                            <p:cond delay="0"/>
                                          </p:stCondLst>
                                        </p:cTn>
                                        <p:tgtEl>
                                          <p:spTgt spid="2">
                                            <p:txEl>
                                              <p:pRg st="0" end="0"/>
                                            </p:txEl>
                                          </p:spTgt>
                                        </p:tgtEl>
                                        <p:attrNameLst>
                                          <p:attrName>ppt_x</p:attrName>
                                        </p:attrNameLst>
                                      </p:cBhvr>
                                    </p:anim>
                                    <p:anim from="(-#ppt_h/2)" to="(#ppt_y)" calcmode="lin" valueType="num">
                                      <p:cBhvr>
                                        <p:cTn id="14" dur="500" fill="hold">
                                          <p:stCondLst>
                                            <p:cond delay="0"/>
                                          </p:stCondLst>
                                        </p:cTn>
                                        <p:tgtEl>
                                          <p:spTgt spid="2">
                                            <p:txEl>
                                              <p:pRg st="0" end="0"/>
                                            </p:txEl>
                                          </p:spTgt>
                                        </p:tgtEl>
                                        <p:attrNameLst>
                                          <p:attrName>ppt_y</p:attrName>
                                        </p:attrNameLst>
                                      </p:cBhvr>
                                    </p:anim>
                                    <p:animRot by="21600000">
                                      <p:cBhvr>
                                        <p:cTn id="15" dur="500" fill="hold">
                                          <p:stCondLst>
                                            <p:cond delay="0"/>
                                          </p:stCondLst>
                                        </p:cTn>
                                        <p:tgtEl>
                                          <p:spTgt spid="2">
                                            <p:txEl>
                                              <p:pRg st="0" end="0"/>
                                            </p:txEl>
                                          </p:spTgt>
                                        </p:tgtEl>
                                        <p:attrNameLst>
                                          <p:attrName>r</p:attrName>
                                        </p:attrNameLst>
                                      </p:cBhvr>
                                    </p:animRot>
                                  </p:childTnLst>
                                </p:cTn>
                              </p:par>
                              <p:par>
                                <p:cTn id="16" presetID="56" presetClass="entr" presetSubtype="0" fill="hold" nodeType="withEffect">
                                  <p:stCondLst>
                                    <p:cond delay="0"/>
                                  </p:stCondLst>
                                  <p:iterate type="lt">
                                    <p:tmPct val="10000"/>
                                  </p:iterate>
                                  <p:childTnLst>
                                    <p:set>
                                      <p:cBhvr>
                                        <p:cTn id="17" dur="1" fill="hold">
                                          <p:stCondLst>
                                            <p:cond delay="0"/>
                                          </p:stCondLst>
                                        </p:cTn>
                                        <p:tgtEl>
                                          <p:spTgt spid="2">
                                            <p:txEl>
                                              <p:pRg st="2" end="2"/>
                                            </p:txEl>
                                          </p:spTgt>
                                        </p:tgtEl>
                                        <p:attrNameLst>
                                          <p:attrName>style.visibility</p:attrName>
                                        </p:attrNameLst>
                                      </p:cBhvr>
                                      <p:to>
                                        <p:strVal val="visible"/>
                                      </p:to>
                                    </p:set>
                                    <p:anim by="(-#ppt_w*2)" calcmode="lin" valueType="num">
                                      <p:cBhvr rctx="PPT">
                                        <p:cTn id="18" dur="250" autoRev="1" fill="hold">
                                          <p:stCondLst>
                                            <p:cond delay="0"/>
                                          </p:stCondLst>
                                        </p:cTn>
                                        <p:tgtEl>
                                          <p:spTgt spid="2">
                                            <p:txEl>
                                              <p:pRg st="2" end="2"/>
                                            </p:txEl>
                                          </p:spTgt>
                                        </p:tgtEl>
                                        <p:attrNameLst>
                                          <p:attrName>ppt_w</p:attrName>
                                        </p:attrNameLst>
                                      </p:cBhvr>
                                    </p:anim>
                                    <p:anim by="(#ppt_w*0.50)" calcmode="lin" valueType="num">
                                      <p:cBhvr>
                                        <p:cTn id="19" dur="250" decel="50000" autoRev="1" fill="hold">
                                          <p:stCondLst>
                                            <p:cond delay="0"/>
                                          </p:stCondLst>
                                        </p:cTn>
                                        <p:tgtEl>
                                          <p:spTgt spid="2">
                                            <p:txEl>
                                              <p:pRg st="2" end="2"/>
                                            </p:txEl>
                                          </p:spTgt>
                                        </p:tgtEl>
                                        <p:attrNameLst>
                                          <p:attrName>ppt_x</p:attrName>
                                        </p:attrNameLst>
                                      </p:cBhvr>
                                    </p:anim>
                                    <p:anim from="(-#ppt_h/2)" to="(#ppt_y)" calcmode="lin" valueType="num">
                                      <p:cBhvr>
                                        <p:cTn id="20" dur="500" fill="hold">
                                          <p:stCondLst>
                                            <p:cond delay="0"/>
                                          </p:stCondLst>
                                        </p:cTn>
                                        <p:tgtEl>
                                          <p:spTgt spid="2">
                                            <p:txEl>
                                              <p:pRg st="2" end="2"/>
                                            </p:txEl>
                                          </p:spTgt>
                                        </p:tgtEl>
                                        <p:attrNameLst>
                                          <p:attrName>ppt_y</p:attrName>
                                        </p:attrNameLst>
                                      </p:cBhvr>
                                    </p:anim>
                                    <p:animRot by="21600000">
                                      <p:cBhvr>
                                        <p:cTn id="21" dur="500" fill="hold">
                                          <p:stCondLst>
                                            <p:cond delay="0"/>
                                          </p:stCondLst>
                                        </p:cTn>
                                        <p:tgtEl>
                                          <p:spTgt spid="2">
                                            <p:txEl>
                                              <p:pRg st="2" end="2"/>
                                            </p:txEl>
                                          </p:spTgt>
                                        </p:tgtEl>
                                        <p:attrNameLst>
                                          <p:attrName>r</p:attrName>
                                        </p:attrNameLst>
                                      </p:cBhvr>
                                    </p:animRot>
                                  </p:childTnLst>
                                </p:cTn>
                              </p:par>
                              <p:par>
                                <p:cTn id="22" presetID="56" presetClass="entr" presetSubtype="0" fill="hold" nodeType="withEffect">
                                  <p:stCondLst>
                                    <p:cond delay="0"/>
                                  </p:stCondLst>
                                  <p:iterate type="lt">
                                    <p:tmPct val="10000"/>
                                  </p:iterate>
                                  <p:childTnLst>
                                    <p:set>
                                      <p:cBhvr>
                                        <p:cTn id="23" dur="1" fill="hold">
                                          <p:stCondLst>
                                            <p:cond delay="0"/>
                                          </p:stCondLst>
                                        </p:cTn>
                                        <p:tgtEl>
                                          <p:spTgt spid="2">
                                            <p:txEl>
                                              <p:pRg st="4" end="4"/>
                                            </p:txEl>
                                          </p:spTgt>
                                        </p:tgtEl>
                                        <p:attrNameLst>
                                          <p:attrName>style.visibility</p:attrName>
                                        </p:attrNameLst>
                                      </p:cBhvr>
                                      <p:to>
                                        <p:strVal val="visible"/>
                                      </p:to>
                                    </p:set>
                                    <p:anim by="(-#ppt_w*2)" calcmode="lin" valueType="num">
                                      <p:cBhvr rctx="PPT">
                                        <p:cTn id="24" dur="250" autoRev="1" fill="hold">
                                          <p:stCondLst>
                                            <p:cond delay="0"/>
                                          </p:stCondLst>
                                        </p:cTn>
                                        <p:tgtEl>
                                          <p:spTgt spid="2">
                                            <p:txEl>
                                              <p:pRg st="4" end="4"/>
                                            </p:txEl>
                                          </p:spTgt>
                                        </p:tgtEl>
                                        <p:attrNameLst>
                                          <p:attrName>ppt_w</p:attrName>
                                        </p:attrNameLst>
                                      </p:cBhvr>
                                    </p:anim>
                                    <p:anim by="(#ppt_w*0.50)" calcmode="lin" valueType="num">
                                      <p:cBhvr>
                                        <p:cTn id="25" dur="250" decel="50000" autoRev="1" fill="hold">
                                          <p:stCondLst>
                                            <p:cond delay="0"/>
                                          </p:stCondLst>
                                        </p:cTn>
                                        <p:tgtEl>
                                          <p:spTgt spid="2">
                                            <p:txEl>
                                              <p:pRg st="4" end="4"/>
                                            </p:txEl>
                                          </p:spTgt>
                                        </p:tgtEl>
                                        <p:attrNameLst>
                                          <p:attrName>ppt_x</p:attrName>
                                        </p:attrNameLst>
                                      </p:cBhvr>
                                    </p:anim>
                                    <p:anim from="(-#ppt_h/2)" to="(#ppt_y)" calcmode="lin" valueType="num">
                                      <p:cBhvr>
                                        <p:cTn id="26" dur="500" fill="hold">
                                          <p:stCondLst>
                                            <p:cond delay="0"/>
                                          </p:stCondLst>
                                        </p:cTn>
                                        <p:tgtEl>
                                          <p:spTgt spid="2">
                                            <p:txEl>
                                              <p:pRg st="4" end="4"/>
                                            </p:txEl>
                                          </p:spTgt>
                                        </p:tgtEl>
                                        <p:attrNameLst>
                                          <p:attrName>ppt_y</p:attrName>
                                        </p:attrNameLst>
                                      </p:cBhvr>
                                    </p:anim>
                                    <p:animRot by="21600000">
                                      <p:cBhvr>
                                        <p:cTn id="27" dur="500" fill="hold">
                                          <p:stCondLst>
                                            <p:cond delay="0"/>
                                          </p:stCondLst>
                                        </p:cTn>
                                        <p:tgtEl>
                                          <p:spTgt spid="2">
                                            <p:txEl>
                                              <p:pRg st="4" end="4"/>
                                            </p:txEl>
                                          </p:spTgt>
                                        </p:tgtEl>
                                        <p:attrNameLst>
                                          <p:attrName>r</p:attrName>
                                        </p:attrNameLst>
                                      </p:cBhvr>
                                    </p:animRot>
                                  </p:childTnLst>
                                </p:cTn>
                              </p:par>
                              <p:par>
                                <p:cTn id="28" presetID="56" presetClass="entr" presetSubtype="0" fill="hold" nodeType="withEffect">
                                  <p:stCondLst>
                                    <p:cond delay="0"/>
                                  </p:stCondLst>
                                  <p:iterate type="lt">
                                    <p:tmPct val="10000"/>
                                  </p:iterate>
                                  <p:childTnLst>
                                    <p:set>
                                      <p:cBhvr>
                                        <p:cTn id="29" dur="1" fill="hold">
                                          <p:stCondLst>
                                            <p:cond delay="0"/>
                                          </p:stCondLst>
                                        </p:cTn>
                                        <p:tgtEl>
                                          <p:spTgt spid="2">
                                            <p:txEl>
                                              <p:pRg st="6" end="6"/>
                                            </p:txEl>
                                          </p:spTgt>
                                        </p:tgtEl>
                                        <p:attrNameLst>
                                          <p:attrName>style.visibility</p:attrName>
                                        </p:attrNameLst>
                                      </p:cBhvr>
                                      <p:to>
                                        <p:strVal val="visible"/>
                                      </p:to>
                                    </p:set>
                                    <p:anim by="(-#ppt_w*2)" calcmode="lin" valueType="num">
                                      <p:cBhvr rctx="PPT">
                                        <p:cTn id="30" dur="250" autoRev="1" fill="hold">
                                          <p:stCondLst>
                                            <p:cond delay="0"/>
                                          </p:stCondLst>
                                        </p:cTn>
                                        <p:tgtEl>
                                          <p:spTgt spid="2">
                                            <p:txEl>
                                              <p:pRg st="6" end="6"/>
                                            </p:txEl>
                                          </p:spTgt>
                                        </p:tgtEl>
                                        <p:attrNameLst>
                                          <p:attrName>ppt_w</p:attrName>
                                        </p:attrNameLst>
                                      </p:cBhvr>
                                    </p:anim>
                                    <p:anim by="(#ppt_w*0.50)" calcmode="lin" valueType="num">
                                      <p:cBhvr>
                                        <p:cTn id="31" dur="250" decel="50000" autoRev="1" fill="hold">
                                          <p:stCondLst>
                                            <p:cond delay="0"/>
                                          </p:stCondLst>
                                        </p:cTn>
                                        <p:tgtEl>
                                          <p:spTgt spid="2">
                                            <p:txEl>
                                              <p:pRg st="6" end="6"/>
                                            </p:txEl>
                                          </p:spTgt>
                                        </p:tgtEl>
                                        <p:attrNameLst>
                                          <p:attrName>ppt_x</p:attrName>
                                        </p:attrNameLst>
                                      </p:cBhvr>
                                    </p:anim>
                                    <p:anim from="(-#ppt_h/2)" to="(#ppt_y)" calcmode="lin" valueType="num">
                                      <p:cBhvr>
                                        <p:cTn id="32" dur="500" fill="hold">
                                          <p:stCondLst>
                                            <p:cond delay="0"/>
                                          </p:stCondLst>
                                        </p:cTn>
                                        <p:tgtEl>
                                          <p:spTgt spid="2">
                                            <p:txEl>
                                              <p:pRg st="6" end="6"/>
                                            </p:txEl>
                                          </p:spTgt>
                                        </p:tgtEl>
                                        <p:attrNameLst>
                                          <p:attrName>ppt_y</p:attrName>
                                        </p:attrNameLst>
                                      </p:cBhvr>
                                    </p:anim>
                                    <p:animRot by="21600000">
                                      <p:cBhvr>
                                        <p:cTn id="33" dur="500" fill="hold">
                                          <p:stCondLst>
                                            <p:cond delay="0"/>
                                          </p:stCondLst>
                                        </p:cTn>
                                        <p:tgtEl>
                                          <p:spTgt spid="2">
                                            <p:txEl>
                                              <p:pRg st="6" end="6"/>
                                            </p:txEl>
                                          </p:spTgt>
                                        </p:tgtEl>
                                        <p:attrNameLst>
                                          <p:attrName>r</p:attrName>
                                        </p:attrNameLst>
                                      </p:cBhvr>
                                    </p:animRot>
                                  </p:childTnLst>
                                </p:cTn>
                              </p:par>
                              <p:par>
                                <p:cTn id="34" presetID="56" presetClass="entr" presetSubtype="0" fill="hold" nodeType="withEffect">
                                  <p:stCondLst>
                                    <p:cond delay="0"/>
                                  </p:stCondLst>
                                  <p:iterate type="lt">
                                    <p:tmPct val="10000"/>
                                  </p:iterate>
                                  <p:childTnLst>
                                    <p:set>
                                      <p:cBhvr>
                                        <p:cTn id="35" dur="1" fill="hold">
                                          <p:stCondLst>
                                            <p:cond delay="0"/>
                                          </p:stCondLst>
                                        </p:cTn>
                                        <p:tgtEl>
                                          <p:spTgt spid="2">
                                            <p:txEl>
                                              <p:pRg st="8" end="8"/>
                                            </p:txEl>
                                          </p:spTgt>
                                        </p:tgtEl>
                                        <p:attrNameLst>
                                          <p:attrName>style.visibility</p:attrName>
                                        </p:attrNameLst>
                                      </p:cBhvr>
                                      <p:to>
                                        <p:strVal val="visible"/>
                                      </p:to>
                                    </p:set>
                                    <p:anim by="(-#ppt_w*2)" calcmode="lin" valueType="num">
                                      <p:cBhvr rctx="PPT">
                                        <p:cTn id="36" dur="250" autoRev="1" fill="hold">
                                          <p:stCondLst>
                                            <p:cond delay="0"/>
                                          </p:stCondLst>
                                        </p:cTn>
                                        <p:tgtEl>
                                          <p:spTgt spid="2">
                                            <p:txEl>
                                              <p:pRg st="8" end="8"/>
                                            </p:txEl>
                                          </p:spTgt>
                                        </p:tgtEl>
                                        <p:attrNameLst>
                                          <p:attrName>ppt_w</p:attrName>
                                        </p:attrNameLst>
                                      </p:cBhvr>
                                    </p:anim>
                                    <p:anim by="(#ppt_w*0.50)" calcmode="lin" valueType="num">
                                      <p:cBhvr>
                                        <p:cTn id="37" dur="250" decel="50000" autoRev="1" fill="hold">
                                          <p:stCondLst>
                                            <p:cond delay="0"/>
                                          </p:stCondLst>
                                        </p:cTn>
                                        <p:tgtEl>
                                          <p:spTgt spid="2">
                                            <p:txEl>
                                              <p:pRg st="8" end="8"/>
                                            </p:txEl>
                                          </p:spTgt>
                                        </p:tgtEl>
                                        <p:attrNameLst>
                                          <p:attrName>ppt_x</p:attrName>
                                        </p:attrNameLst>
                                      </p:cBhvr>
                                    </p:anim>
                                    <p:anim from="(-#ppt_h/2)" to="(#ppt_y)" calcmode="lin" valueType="num">
                                      <p:cBhvr>
                                        <p:cTn id="38" dur="500" fill="hold">
                                          <p:stCondLst>
                                            <p:cond delay="0"/>
                                          </p:stCondLst>
                                        </p:cTn>
                                        <p:tgtEl>
                                          <p:spTgt spid="2">
                                            <p:txEl>
                                              <p:pRg st="8" end="8"/>
                                            </p:txEl>
                                          </p:spTgt>
                                        </p:tgtEl>
                                        <p:attrNameLst>
                                          <p:attrName>ppt_y</p:attrName>
                                        </p:attrNameLst>
                                      </p:cBhvr>
                                    </p:anim>
                                    <p:animRot by="21600000">
                                      <p:cBhvr>
                                        <p:cTn id="39" dur="500" fill="hold">
                                          <p:stCondLst>
                                            <p:cond delay="0"/>
                                          </p:stCondLst>
                                        </p:cTn>
                                        <p:tgtEl>
                                          <p:spTgt spid="2">
                                            <p:txEl>
                                              <p:pRg st="8" end="8"/>
                                            </p:txEl>
                                          </p:spTgt>
                                        </p:tgtEl>
                                        <p:attrNameLst>
                                          <p:attrName>r</p:attrName>
                                        </p:attrNameLst>
                                      </p:cBhvr>
                                    </p:animRot>
                                  </p:childTnLst>
                                </p:cTn>
                              </p:par>
                              <p:par>
                                <p:cTn id="40" presetID="56" presetClass="entr" presetSubtype="0" fill="hold" nodeType="withEffect">
                                  <p:stCondLst>
                                    <p:cond delay="0"/>
                                  </p:stCondLst>
                                  <p:iterate type="lt">
                                    <p:tmPct val="10000"/>
                                  </p:iterate>
                                  <p:childTnLst>
                                    <p:set>
                                      <p:cBhvr>
                                        <p:cTn id="41" dur="1" fill="hold">
                                          <p:stCondLst>
                                            <p:cond delay="0"/>
                                          </p:stCondLst>
                                        </p:cTn>
                                        <p:tgtEl>
                                          <p:spTgt spid="2">
                                            <p:txEl>
                                              <p:pRg st="10" end="10"/>
                                            </p:txEl>
                                          </p:spTgt>
                                        </p:tgtEl>
                                        <p:attrNameLst>
                                          <p:attrName>style.visibility</p:attrName>
                                        </p:attrNameLst>
                                      </p:cBhvr>
                                      <p:to>
                                        <p:strVal val="visible"/>
                                      </p:to>
                                    </p:set>
                                    <p:anim by="(-#ppt_w*2)" calcmode="lin" valueType="num">
                                      <p:cBhvr rctx="PPT">
                                        <p:cTn id="42" dur="250" autoRev="1" fill="hold">
                                          <p:stCondLst>
                                            <p:cond delay="0"/>
                                          </p:stCondLst>
                                        </p:cTn>
                                        <p:tgtEl>
                                          <p:spTgt spid="2">
                                            <p:txEl>
                                              <p:pRg st="10" end="10"/>
                                            </p:txEl>
                                          </p:spTgt>
                                        </p:tgtEl>
                                        <p:attrNameLst>
                                          <p:attrName>ppt_w</p:attrName>
                                        </p:attrNameLst>
                                      </p:cBhvr>
                                    </p:anim>
                                    <p:anim by="(#ppt_w*0.50)" calcmode="lin" valueType="num">
                                      <p:cBhvr>
                                        <p:cTn id="43" dur="250" decel="50000" autoRev="1" fill="hold">
                                          <p:stCondLst>
                                            <p:cond delay="0"/>
                                          </p:stCondLst>
                                        </p:cTn>
                                        <p:tgtEl>
                                          <p:spTgt spid="2">
                                            <p:txEl>
                                              <p:pRg st="10" end="10"/>
                                            </p:txEl>
                                          </p:spTgt>
                                        </p:tgtEl>
                                        <p:attrNameLst>
                                          <p:attrName>ppt_x</p:attrName>
                                        </p:attrNameLst>
                                      </p:cBhvr>
                                    </p:anim>
                                    <p:anim from="(-#ppt_h/2)" to="(#ppt_y)" calcmode="lin" valueType="num">
                                      <p:cBhvr>
                                        <p:cTn id="44" dur="500" fill="hold">
                                          <p:stCondLst>
                                            <p:cond delay="0"/>
                                          </p:stCondLst>
                                        </p:cTn>
                                        <p:tgtEl>
                                          <p:spTgt spid="2">
                                            <p:txEl>
                                              <p:pRg st="10" end="10"/>
                                            </p:txEl>
                                          </p:spTgt>
                                        </p:tgtEl>
                                        <p:attrNameLst>
                                          <p:attrName>ppt_y</p:attrName>
                                        </p:attrNameLst>
                                      </p:cBhvr>
                                    </p:anim>
                                    <p:animRot by="21600000">
                                      <p:cBhvr>
                                        <p:cTn id="45" dur="500" fill="hold">
                                          <p:stCondLst>
                                            <p:cond delay="0"/>
                                          </p:stCondLst>
                                        </p:cTn>
                                        <p:tgtEl>
                                          <p:spTgt spid="2">
                                            <p:txEl>
                                              <p:pRg st="10" end="1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6000" b="1" u="sng" dirty="0" smtClean="0">
                <a:solidFill>
                  <a:schemeClr val="tx2"/>
                </a:solidFill>
                <a:latin typeface="Bell MT" pitchFamily="18" charset="0"/>
                <a:cs typeface="Arabic Typesetting" pitchFamily="66" charset="-78"/>
              </a:rPr>
              <a:t>WHAT IS JIGSAW?</a:t>
            </a:r>
            <a:endParaRPr lang="en-US" sz="6000" b="1" u="sng" dirty="0">
              <a:solidFill>
                <a:schemeClr val="tx2"/>
              </a:solidFill>
              <a:latin typeface="Bell MT" pitchFamily="18" charset="0"/>
              <a:cs typeface="Arabic Typesetting" pitchFamily="66" charset="-78"/>
            </a:endParaRPr>
          </a:p>
        </p:txBody>
      </p:sp>
      <p:sp>
        <p:nvSpPr>
          <p:cNvPr id="3" name="Content Placeholder 2"/>
          <p:cNvSpPr>
            <a:spLocks noGrp="1"/>
          </p:cNvSpPr>
          <p:nvPr>
            <p:ph sz="quarter" idx="1"/>
          </p:nvPr>
        </p:nvSpPr>
        <p:spPr>
          <a:xfrm>
            <a:off x="304800" y="1600200"/>
            <a:ext cx="8503920" cy="4797552"/>
          </a:xfrm>
        </p:spPr>
        <p:txBody>
          <a:bodyPr>
            <a:noAutofit/>
          </a:bodyPr>
          <a:lstStyle/>
          <a:p>
            <a:pPr algn="ctr"/>
            <a:r>
              <a:rPr lang="en-US" sz="2800" b="1" dirty="0" smtClean="0">
                <a:solidFill>
                  <a:schemeClr val="tx2"/>
                </a:solidFill>
                <a:latin typeface="Bell MT" pitchFamily="18" charset="0"/>
                <a:cs typeface="Arabic Typesetting" pitchFamily="66" charset="-78"/>
              </a:rPr>
              <a:t>Jigsaw is a cooperative learning technique that has been proven to increase educational outcomes and reduce racial tension.</a:t>
            </a:r>
          </a:p>
          <a:p>
            <a:pPr>
              <a:buNone/>
            </a:pPr>
            <a:endParaRPr lang="en-US" sz="2800" b="1" dirty="0" smtClean="0">
              <a:solidFill>
                <a:schemeClr val="tx2"/>
              </a:solidFill>
              <a:latin typeface="Bell MT" pitchFamily="18" charset="0"/>
              <a:cs typeface="Arabic Typesetting" pitchFamily="66" charset="-78"/>
            </a:endParaRPr>
          </a:p>
          <a:p>
            <a:pPr algn="ctr"/>
            <a:r>
              <a:rPr lang="en-US" sz="2800" b="1" dirty="0" smtClean="0">
                <a:solidFill>
                  <a:schemeClr val="tx2"/>
                </a:solidFill>
                <a:latin typeface="Bell MT" pitchFamily="18" charset="0"/>
                <a:cs typeface="Arabic Typesetting" pitchFamily="66" charset="-78"/>
              </a:rPr>
              <a:t>Jigsaw in the classroom involves students each learning a part of a lesson and then sharing their information in groups until all group members understand the complete lesson.  Students each act as a piece of the puzzle who together make up a bigger picture.</a:t>
            </a:r>
            <a:endParaRPr lang="en-US" sz="2800" b="1" dirty="0">
              <a:solidFill>
                <a:schemeClr val="tx2"/>
              </a:solidFill>
              <a:latin typeface="Bell MT" pitchFamily="18" charset="0"/>
              <a:cs typeface="Arabic Typesetting" pitchFamily="66"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1"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800" b="1" u="sng" dirty="0" smtClean="0">
                <a:solidFill>
                  <a:schemeClr val="tx2"/>
                </a:solidFill>
                <a:latin typeface="Bell MT" pitchFamily="18" charset="0"/>
                <a:cs typeface="Arabic Typesetting" pitchFamily="66" charset="-78"/>
              </a:rPr>
              <a:t>THE HISTORY OF JIGSAW:</a:t>
            </a:r>
            <a:endParaRPr lang="en-US" sz="4800" b="1" u="sng" dirty="0">
              <a:solidFill>
                <a:schemeClr val="tx2"/>
              </a:solidFill>
              <a:latin typeface="Bell MT" pitchFamily="18" charset="0"/>
              <a:cs typeface="Arabic Typesetting" pitchFamily="66" charset="-78"/>
            </a:endParaRPr>
          </a:p>
        </p:txBody>
      </p:sp>
      <p:sp>
        <p:nvSpPr>
          <p:cNvPr id="3" name="Content Placeholder 2"/>
          <p:cNvSpPr>
            <a:spLocks noGrp="1"/>
          </p:cNvSpPr>
          <p:nvPr>
            <p:ph sz="quarter" idx="1"/>
          </p:nvPr>
        </p:nvSpPr>
        <p:spPr>
          <a:xfrm>
            <a:off x="304800" y="1752600"/>
            <a:ext cx="8503920" cy="4572000"/>
          </a:xfrm>
        </p:spPr>
        <p:txBody>
          <a:bodyPr>
            <a:normAutofit fontScale="85000" lnSpcReduction="20000"/>
          </a:bodyPr>
          <a:lstStyle/>
          <a:p>
            <a:pPr algn="ctr"/>
            <a:r>
              <a:rPr lang="en-US" sz="3200" b="1" dirty="0" smtClean="0">
                <a:solidFill>
                  <a:schemeClr val="tx2"/>
                </a:solidFill>
                <a:latin typeface="Bell MT" pitchFamily="18" charset="0"/>
                <a:cs typeface="Arabic Typesetting" pitchFamily="66" charset="-78"/>
              </a:rPr>
              <a:t>Jigsaw was first used in 1971 in Austin, Texas by Professor Aronson.</a:t>
            </a:r>
          </a:p>
          <a:p>
            <a:pPr algn="ctr">
              <a:buNone/>
            </a:pPr>
            <a:endParaRPr lang="en-US" sz="3200" b="1" dirty="0" smtClean="0">
              <a:solidFill>
                <a:schemeClr val="tx2"/>
              </a:solidFill>
              <a:latin typeface="Bell MT" pitchFamily="18" charset="0"/>
              <a:cs typeface="Arabic Typesetting" pitchFamily="66" charset="-78"/>
            </a:endParaRPr>
          </a:p>
          <a:p>
            <a:pPr algn="ctr"/>
            <a:r>
              <a:rPr lang="en-US" sz="3200" b="1" dirty="0" smtClean="0">
                <a:solidFill>
                  <a:schemeClr val="tx2"/>
                </a:solidFill>
                <a:latin typeface="Bell MT" pitchFamily="18" charset="0"/>
                <a:cs typeface="Arabic Typesetting" pitchFamily="66" charset="-78"/>
              </a:rPr>
              <a:t>It was created out of necessity to help ease racial tensions in the desegregation process of a hostile Texas school.</a:t>
            </a:r>
          </a:p>
          <a:p>
            <a:pPr algn="ctr"/>
            <a:endParaRPr lang="en-US" sz="3200" b="1" dirty="0" smtClean="0">
              <a:solidFill>
                <a:schemeClr val="tx2"/>
              </a:solidFill>
              <a:latin typeface="Bell MT" pitchFamily="18" charset="0"/>
              <a:cs typeface="Arabic Typesetting" pitchFamily="66" charset="-78"/>
            </a:endParaRPr>
          </a:p>
          <a:p>
            <a:pPr algn="ctr"/>
            <a:r>
              <a:rPr lang="en-US" sz="3200" b="1" dirty="0" smtClean="0">
                <a:solidFill>
                  <a:schemeClr val="tx2"/>
                </a:solidFill>
                <a:latin typeface="Bell MT" pitchFamily="18" charset="0"/>
                <a:cs typeface="Arabic Typesetting" pitchFamily="66" charset="-78"/>
              </a:rPr>
              <a:t>Jigsaw was implemented widely by teachers after its initial stages proved to increase confidence in students, reduce absences, increase academic performance, and increase test scores in impoverished areas.</a:t>
            </a:r>
          </a:p>
          <a:p>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1" dur="10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 calcmode="lin" valueType="num">
                                      <p:cBhvr>
                                        <p:cTn id="26"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7" dur="10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8"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534400" cy="758952"/>
          </a:xfrm>
        </p:spPr>
        <p:txBody>
          <a:bodyPr>
            <a:noAutofit/>
          </a:bodyPr>
          <a:lstStyle/>
          <a:p>
            <a:r>
              <a:rPr lang="en-US" sz="4400" b="1" u="sng" dirty="0" smtClean="0">
                <a:solidFill>
                  <a:schemeClr val="tx2"/>
                </a:solidFill>
                <a:latin typeface="Bell MT" pitchFamily="18" charset="0"/>
                <a:cs typeface="Arabic Typesetting" pitchFamily="66" charset="-78"/>
              </a:rPr>
              <a:t>JIGSAW IN TEN EASY STEPS</a:t>
            </a:r>
            <a:endParaRPr lang="en-US" sz="4400" b="1" u="sng" dirty="0">
              <a:solidFill>
                <a:schemeClr val="tx2"/>
              </a:solidFill>
              <a:latin typeface="Bell MT" pitchFamily="18" charset="0"/>
              <a:cs typeface="Arabic Typesetting" pitchFamily="66" charset="-78"/>
            </a:endParaRPr>
          </a:p>
        </p:txBody>
      </p:sp>
      <p:sp>
        <p:nvSpPr>
          <p:cNvPr id="3" name="Content Placeholder 2"/>
          <p:cNvSpPr>
            <a:spLocks noGrp="1"/>
          </p:cNvSpPr>
          <p:nvPr>
            <p:ph sz="quarter" idx="1"/>
          </p:nvPr>
        </p:nvSpPr>
        <p:spPr>
          <a:xfrm>
            <a:off x="152400" y="1524000"/>
            <a:ext cx="8689848" cy="5181600"/>
          </a:xfrm>
        </p:spPr>
        <p:txBody>
          <a:bodyPr>
            <a:noAutofit/>
          </a:bodyPr>
          <a:lstStyle/>
          <a:p>
            <a:r>
              <a:rPr lang="en-US" sz="2000" b="1" dirty="0" smtClean="0">
                <a:solidFill>
                  <a:schemeClr val="tx2"/>
                </a:solidFill>
                <a:latin typeface="Bell MT" pitchFamily="18" charset="0"/>
                <a:cs typeface="Arabic Typesetting" pitchFamily="66" charset="-78"/>
              </a:rPr>
              <a:t>1.) Divide students into 5- or 6-person jigsaw groups. The groups should be diverse in terms of gender, ethnicity, race, and ability.</a:t>
            </a:r>
          </a:p>
          <a:p>
            <a:pPr>
              <a:buNone/>
            </a:pPr>
            <a:endParaRPr lang="en-US" sz="2000" b="1" dirty="0" smtClean="0">
              <a:solidFill>
                <a:schemeClr val="tx2"/>
              </a:solidFill>
              <a:latin typeface="Bell MT" pitchFamily="18" charset="0"/>
              <a:cs typeface="Arabic Typesetting" pitchFamily="66" charset="-78"/>
            </a:endParaRPr>
          </a:p>
          <a:p>
            <a:r>
              <a:rPr lang="en-US" sz="2000" b="1" dirty="0" smtClean="0">
                <a:solidFill>
                  <a:schemeClr val="tx2"/>
                </a:solidFill>
                <a:latin typeface="Bell MT" pitchFamily="18" charset="0"/>
                <a:cs typeface="Arabic Typesetting" pitchFamily="66" charset="-78"/>
              </a:rPr>
              <a:t>2.)  Appoint one student from each group as the leader. Initially, this person should be the most mature student in the group.</a:t>
            </a:r>
            <a:br>
              <a:rPr lang="en-US" sz="2000" b="1" dirty="0" smtClean="0">
                <a:solidFill>
                  <a:schemeClr val="tx2"/>
                </a:solidFill>
                <a:latin typeface="Bell MT" pitchFamily="18" charset="0"/>
                <a:cs typeface="Arabic Typesetting" pitchFamily="66" charset="-78"/>
              </a:rPr>
            </a:br>
            <a:endParaRPr lang="en-US" sz="2000" b="1" dirty="0" smtClean="0">
              <a:solidFill>
                <a:schemeClr val="tx2"/>
              </a:solidFill>
              <a:latin typeface="Bell MT" pitchFamily="18" charset="0"/>
              <a:cs typeface="Arabic Typesetting" pitchFamily="66" charset="-78"/>
            </a:endParaRPr>
          </a:p>
          <a:p>
            <a:r>
              <a:rPr lang="en-US" sz="2000" b="1" dirty="0" smtClean="0">
                <a:solidFill>
                  <a:schemeClr val="tx2"/>
                </a:solidFill>
                <a:latin typeface="Bell MT" pitchFamily="18" charset="0"/>
                <a:cs typeface="Arabic Typesetting" pitchFamily="66" charset="-78"/>
              </a:rPr>
              <a:t>3.)  Divide the day's lesson into 5-6 segments. For example, if you want history students to learn about Eleanor Roosevelt, you might divide a short biography of her into stand-alone segments on: </a:t>
            </a:r>
          </a:p>
          <a:p>
            <a:pPr>
              <a:buNone/>
            </a:pPr>
            <a:r>
              <a:rPr lang="en-US" sz="2000" b="1" dirty="0" smtClean="0">
                <a:solidFill>
                  <a:schemeClr val="tx2"/>
                </a:solidFill>
                <a:latin typeface="Bell MT" pitchFamily="18" charset="0"/>
                <a:cs typeface="Arabic Typesetting" pitchFamily="66" charset="-78"/>
              </a:rPr>
              <a:t>		(1) Her childhood</a:t>
            </a:r>
          </a:p>
          <a:p>
            <a:pPr>
              <a:buNone/>
            </a:pPr>
            <a:r>
              <a:rPr lang="en-US" sz="2000" b="1" dirty="0" smtClean="0">
                <a:solidFill>
                  <a:schemeClr val="tx2"/>
                </a:solidFill>
                <a:latin typeface="Bell MT" pitchFamily="18" charset="0"/>
                <a:cs typeface="Arabic Typesetting" pitchFamily="66" charset="-78"/>
              </a:rPr>
              <a:t>		(2) Her family life with Franklin and their children		</a:t>
            </a:r>
          </a:p>
          <a:p>
            <a:pPr>
              <a:buNone/>
            </a:pPr>
            <a:r>
              <a:rPr lang="en-US" sz="2000" b="1" dirty="0" smtClean="0">
                <a:solidFill>
                  <a:schemeClr val="tx2"/>
                </a:solidFill>
                <a:latin typeface="Bell MT" pitchFamily="18" charset="0"/>
                <a:cs typeface="Arabic Typesetting" pitchFamily="66" charset="-78"/>
              </a:rPr>
              <a:t>		(3) Her life after Franklin contracted polio</a:t>
            </a:r>
          </a:p>
          <a:p>
            <a:pPr>
              <a:buNone/>
            </a:pPr>
            <a:r>
              <a:rPr lang="en-US" sz="2000" b="1" dirty="0" smtClean="0">
                <a:solidFill>
                  <a:schemeClr val="tx2"/>
                </a:solidFill>
                <a:latin typeface="Bell MT" pitchFamily="18" charset="0"/>
                <a:cs typeface="Arabic Typesetting" pitchFamily="66" charset="-78"/>
              </a:rPr>
              <a:t>		(4) Her work in the White House as First Lady</a:t>
            </a:r>
          </a:p>
          <a:p>
            <a:pPr>
              <a:buNone/>
            </a:pPr>
            <a:r>
              <a:rPr lang="en-US" sz="2000" b="1" dirty="0" smtClean="0">
                <a:solidFill>
                  <a:schemeClr val="tx2"/>
                </a:solidFill>
                <a:latin typeface="Bell MT" pitchFamily="18" charset="0"/>
                <a:cs typeface="Arabic Typesetting" pitchFamily="66" charset="-78"/>
              </a:rPr>
              <a:t>		(5) Her life and work after Franklin's death</a:t>
            </a:r>
            <a:endParaRPr lang="en-US" sz="2000" b="1" dirty="0">
              <a:solidFill>
                <a:schemeClr val="tx2"/>
              </a:solidFill>
              <a:latin typeface="Bell MT" pitchFamily="18" charset="0"/>
              <a:cs typeface="Arabic Typesetting" pitchFamily="66"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1" dur="10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p:cTn id="26"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7" dur="10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8" dur="10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slide(fromBottom)">
                                      <p:cBhvr>
                                        <p:cTn id="33" dur="10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2" presetClass="entr" presetSubtype="4"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slide(fromBottom)">
                                      <p:cBhvr>
                                        <p:cTn id="38" dur="1000"/>
                                        <p:tgtEl>
                                          <p:spTgt spid="3">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slide(fromBottom)">
                                      <p:cBhvr>
                                        <p:cTn id="43" dur="1000"/>
                                        <p:tgtEl>
                                          <p:spTgt spid="3">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2" presetClass="entr" presetSubtype="4" fill="hold"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slide(fromBottom)">
                                      <p:cBhvr>
                                        <p:cTn id="48" dur="1000"/>
                                        <p:tgtEl>
                                          <p:spTgt spid="3">
                                            <p:txEl>
                                              <p:pRg st="7" end="7"/>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2" presetClass="entr" presetSubtype="4" fill="hold" nodeType="clickEffect">
                                  <p:stCondLst>
                                    <p:cond delay="0"/>
                                  </p:stCondLst>
                                  <p:childTnLst>
                                    <p:set>
                                      <p:cBhvr>
                                        <p:cTn id="52" dur="1" fill="hold">
                                          <p:stCondLst>
                                            <p:cond delay="0"/>
                                          </p:stCondLst>
                                        </p:cTn>
                                        <p:tgtEl>
                                          <p:spTgt spid="3">
                                            <p:txEl>
                                              <p:pRg st="8" end="8"/>
                                            </p:txEl>
                                          </p:spTgt>
                                        </p:tgtEl>
                                        <p:attrNameLst>
                                          <p:attrName>style.visibility</p:attrName>
                                        </p:attrNameLst>
                                      </p:cBhvr>
                                      <p:to>
                                        <p:strVal val="visible"/>
                                      </p:to>
                                    </p:set>
                                    <p:animEffect transition="in" filter="slide(fromBottom)">
                                      <p:cBhvr>
                                        <p:cTn id="53"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400" b="1" u="sng" dirty="0" smtClean="0">
                <a:solidFill>
                  <a:schemeClr val="tx2"/>
                </a:solidFill>
                <a:latin typeface="Bell MT" pitchFamily="18" charset="0"/>
                <a:cs typeface="Arabic Typesetting" pitchFamily="66" charset="-78"/>
              </a:rPr>
              <a:t>JIGSAW IN TEN EASY STEPS</a:t>
            </a:r>
            <a:endParaRPr lang="en-US" sz="4400" b="1" dirty="0">
              <a:solidFill>
                <a:schemeClr val="tx2"/>
              </a:solidFill>
              <a:latin typeface="Bell MT" pitchFamily="18" charset="0"/>
              <a:cs typeface="Arabic Typesetting" pitchFamily="66" charset="-78"/>
            </a:endParaRPr>
          </a:p>
        </p:txBody>
      </p:sp>
      <p:sp>
        <p:nvSpPr>
          <p:cNvPr id="3" name="Content Placeholder 2"/>
          <p:cNvSpPr>
            <a:spLocks noGrp="1"/>
          </p:cNvSpPr>
          <p:nvPr>
            <p:ph sz="quarter" idx="1"/>
          </p:nvPr>
        </p:nvSpPr>
        <p:spPr>
          <a:xfrm>
            <a:off x="304800" y="1676400"/>
            <a:ext cx="8503920" cy="4953000"/>
          </a:xfrm>
        </p:spPr>
        <p:txBody>
          <a:bodyPr>
            <a:normAutofit fontScale="77500" lnSpcReduction="20000"/>
          </a:bodyPr>
          <a:lstStyle/>
          <a:p>
            <a:r>
              <a:rPr lang="en-US" sz="2900" b="1" dirty="0" smtClean="0">
                <a:solidFill>
                  <a:schemeClr val="tx2"/>
                </a:solidFill>
                <a:latin typeface="Bell MT" pitchFamily="18" charset="0"/>
                <a:cs typeface="Arabic Typesetting" pitchFamily="66" charset="-78"/>
              </a:rPr>
              <a:t>4.)  Assign each student to learn one segment, making sure students have direct access only to their own segment.</a:t>
            </a:r>
          </a:p>
          <a:p>
            <a:endParaRPr lang="en-US" sz="2900" b="1" dirty="0" smtClean="0">
              <a:solidFill>
                <a:schemeClr val="tx2"/>
              </a:solidFill>
              <a:latin typeface="Bell MT" pitchFamily="18" charset="0"/>
              <a:cs typeface="Arabic Typesetting" pitchFamily="66" charset="-78"/>
            </a:endParaRPr>
          </a:p>
          <a:p>
            <a:r>
              <a:rPr lang="en-US" sz="2900" b="1" dirty="0" smtClean="0">
                <a:solidFill>
                  <a:schemeClr val="tx2"/>
                </a:solidFill>
                <a:latin typeface="Bell MT" pitchFamily="18" charset="0"/>
                <a:cs typeface="Arabic Typesetting" pitchFamily="66" charset="-78"/>
              </a:rPr>
              <a:t>5.)  Give students time to read over their segment at least twice and become familiar with it. There is no need for them to memorize it.</a:t>
            </a:r>
            <a:br>
              <a:rPr lang="en-US" sz="2900" b="1" dirty="0" smtClean="0">
                <a:solidFill>
                  <a:schemeClr val="tx2"/>
                </a:solidFill>
                <a:latin typeface="Bell MT" pitchFamily="18" charset="0"/>
                <a:cs typeface="Arabic Typesetting" pitchFamily="66" charset="-78"/>
              </a:rPr>
            </a:br>
            <a:endParaRPr lang="en-US" sz="2900" b="1" dirty="0" smtClean="0">
              <a:solidFill>
                <a:schemeClr val="tx2"/>
              </a:solidFill>
              <a:latin typeface="Bell MT" pitchFamily="18" charset="0"/>
              <a:cs typeface="Arabic Typesetting" pitchFamily="66" charset="-78"/>
            </a:endParaRPr>
          </a:p>
          <a:p>
            <a:r>
              <a:rPr lang="en-US" sz="2900" b="1" dirty="0" smtClean="0">
                <a:solidFill>
                  <a:schemeClr val="tx2"/>
                </a:solidFill>
                <a:latin typeface="Bell MT" pitchFamily="18" charset="0"/>
                <a:cs typeface="Arabic Typesetting" pitchFamily="66" charset="-78"/>
              </a:rPr>
              <a:t>6.)  Form temporary "expert groups" by having one student from each jigsaw group join other students assigned to the same segment. Give students in these expert groups time to discuss the main points of their segment and to rehearse the presentations they will make to their jigsaw group. </a:t>
            </a:r>
          </a:p>
          <a:p>
            <a:endParaRPr lang="en-US" sz="2900" b="1" dirty="0" smtClean="0">
              <a:solidFill>
                <a:schemeClr val="tx2"/>
              </a:solidFill>
              <a:latin typeface="Bell MT" pitchFamily="18" charset="0"/>
              <a:cs typeface="Arabic Typesetting" pitchFamily="66" charset="-78"/>
            </a:endParaRPr>
          </a:p>
          <a:p>
            <a:r>
              <a:rPr lang="en-US" sz="2900" b="1" dirty="0" smtClean="0">
                <a:solidFill>
                  <a:schemeClr val="tx2"/>
                </a:solidFill>
                <a:latin typeface="Bell MT" pitchFamily="18" charset="0"/>
                <a:cs typeface="Arabic Typesetting" pitchFamily="66" charset="-78"/>
              </a:rPr>
              <a:t>7.)  Bring the students back into their jigsaw groups.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1" dur="10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p:cTn id="26"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7" dur="10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8" dur="10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p:cTn id="33"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4" dur="10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5"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400" b="1" u="sng" dirty="0" smtClean="0">
                <a:solidFill>
                  <a:schemeClr val="tx2"/>
                </a:solidFill>
                <a:latin typeface="Bell MT" pitchFamily="18" charset="0"/>
                <a:cs typeface="Arabic Typesetting" pitchFamily="66" charset="-78"/>
              </a:rPr>
              <a:t>JIGSAW IN TEN EASY STEPS</a:t>
            </a:r>
            <a:endParaRPr lang="en-US" sz="4400" b="1" dirty="0">
              <a:solidFill>
                <a:schemeClr val="tx2"/>
              </a:solidFill>
              <a:latin typeface="Bell MT" pitchFamily="18" charset="0"/>
              <a:cs typeface="Arabic Typesetting" pitchFamily="66" charset="-78"/>
            </a:endParaRPr>
          </a:p>
        </p:txBody>
      </p:sp>
      <p:sp>
        <p:nvSpPr>
          <p:cNvPr id="4" name="Rectangle 3"/>
          <p:cNvSpPr/>
          <p:nvPr/>
        </p:nvSpPr>
        <p:spPr>
          <a:xfrm>
            <a:off x="2133600" y="5638800"/>
            <a:ext cx="5029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prstClr val="white"/>
              </a:solidFill>
            </a:endParaRPr>
          </a:p>
        </p:txBody>
      </p:sp>
      <p:sp>
        <p:nvSpPr>
          <p:cNvPr id="3" name="Content Placeholder 2"/>
          <p:cNvSpPr>
            <a:spLocks noGrp="1"/>
          </p:cNvSpPr>
          <p:nvPr>
            <p:ph sz="quarter" idx="1"/>
          </p:nvPr>
        </p:nvSpPr>
        <p:spPr>
          <a:xfrm>
            <a:off x="381000" y="1600200"/>
            <a:ext cx="8503920" cy="5105400"/>
          </a:xfrm>
        </p:spPr>
        <p:txBody>
          <a:bodyPr>
            <a:noAutofit/>
          </a:bodyPr>
          <a:lstStyle/>
          <a:p>
            <a:r>
              <a:rPr lang="en-US" sz="1900" b="1" dirty="0" smtClean="0">
                <a:solidFill>
                  <a:schemeClr val="tx2"/>
                </a:solidFill>
                <a:latin typeface="Bell MT" pitchFamily="18" charset="0"/>
                <a:cs typeface="Arabic Typesetting" pitchFamily="66" charset="-78"/>
              </a:rPr>
              <a:t>8.)  Ask each student to present her or his segment to the group. Encourage others in the group to ask questions for clarification.</a:t>
            </a:r>
            <a:br>
              <a:rPr lang="en-US" sz="1900" b="1" dirty="0" smtClean="0">
                <a:solidFill>
                  <a:schemeClr val="tx2"/>
                </a:solidFill>
                <a:latin typeface="Bell MT" pitchFamily="18" charset="0"/>
                <a:cs typeface="Arabic Typesetting" pitchFamily="66" charset="-78"/>
              </a:rPr>
            </a:br>
            <a:endParaRPr lang="en-US" sz="1900" b="1" dirty="0" smtClean="0">
              <a:solidFill>
                <a:schemeClr val="tx2"/>
              </a:solidFill>
              <a:latin typeface="Bell MT" pitchFamily="18" charset="0"/>
              <a:cs typeface="Arabic Typesetting" pitchFamily="66" charset="-78"/>
            </a:endParaRPr>
          </a:p>
          <a:p>
            <a:r>
              <a:rPr lang="en-US" sz="1900" b="1" dirty="0" smtClean="0">
                <a:solidFill>
                  <a:schemeClr val="tx2"/>
                </a:solidFill>
                <a:latin typeface="Bell MT" pitchFamily="18" charset="0"/>
                <a:cs typeface="Arabic Typesetting" pitchFamily="66" charset="-78"/>
              </a:rPr>
              <a:t>9.)  Float from group to group, observing the process. If any group is having trouble (e.g., a member is dominating or disruptive), make an appropriate intervention. Eventually, it's best for the group leader to handle this task. Leaders can be trained by whispering an instruction on how to intervene, until the leader gets the hang of it.</a:t>
            </a:r>
            <a:br>
              <a:rPr lang="en-US" sz="1900" b="1" dirty="0" smtClean="0">
                <a:solidFill>
                  <a:schemeClr val="tx2"/>
                </a:solidFill>
                <a:latin typeface="Bell MT" pitchFamily="18" charset="0"/>
                <a:cs typeface="Arabic Typesetting" pitchFamily="66" charset="-78"/>
              </a:rPr>
            </a:br>
            <a:endParaRPr lang="en-US" sz="1900" b="1" dirty="0" smtClean="0">
              <a:solidFill>
                <a:schemeClr val="tx2"/>
              </a:solidFill>
              <a:latin typeface="Bell MT" pitchFamily="18" charset="0"/>
              <a:cs typeface="Arabic Typesetting" pitchFamily="66" charset="-78"/>
            </a:endParaRPr>
          </a:p>
          <a:p>
            <a:r>
              <a:rPr lang="en-US" sz="1900" b="1" dirty="0" smtClean="0">
                <a:solidFill>
                  <a:schemeClr val="tx2"/>
                </a:solidFill>
                <a:latin typeface="Bell MT" pitchFamily="18" charset="0"/>
                <a:cs typeface="Arabic Typesetting" pitchFamily="66" charset="-78"/>
              </a:rPr>
              <a:t>10.)  At the end of the session, give a quiz on the material so that students quickly come to realize that these sessions are not just fun and games but really count. </a:t>
            </a:r>
          </a:p>
          <a:p>
            <a:pPr>
              <a:buNone/>
            </a:pPr>
            <a:endParaRPr lang="en-US" sz="1900" b="1" dirty="0" smtClean="0">
              <a:solidFill>
                <a:schemeClr val="tx2"/>
              </a:solidFill>
              <a:latin typeface="Bell MT" pitchFamily="18" charset="0"/>
              <a:cs typeface="Arabic Typesetting" pitchFamily="66" charset="-78"/>
            </a:endParaRPr>
          </a:p>
          <a:p>
            <a:pPr algn="ctr">
              <a:buNone/>
            </a:pPr>
            <a:r>
              <a:rPr lang="en-US" sz="1900" b="1" dirty="0" smtClean="0">
                <a:solidFill>
                  <a:schemeClr val="tx2"/>
                </a:solidFill>
                <a:latin typeface="Bell MT" pitchFamily="18" charset="0"/>
                <a:cs typeface="Arabic Typesetting" pitchFamily="66" charset="-78"/>
                <a:hlinkClick r:id="rId2"/>
              </a:rPr>
              <a:t>Source:  http://www.jigsaw.org/steps.htm</a:t>
            </a:r>
            <a:endParaRPr lang="en-US" sz="1900" b="1" dirty="0">
              <a:solidFill>
                <a:schemeClr val="tx2"/>
              </a:solidFill>
              <a:latin typeface="Bell MT" pitchFamily="18" charset="0"/>
              <a:cs typeface="Arabic Typesetting" pitchFamily="66"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1" dur="10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p:cTn id="26"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7" dur="10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8" dur="10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0"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p:cTn id="33" dur="500" fill="hold"/>
                                        <p:tgtEl>
                                          <p:spTgt spid="4"/>
                                        </p:tgtEl>
                                        <p:attrNameLst>
                                          <p:attrName>ppt_w</p:attrName>
                                        </p:attrNameLst>
                                      </p:cBhvr>
                                      <p:tavLst>
                                        <p:tav tm="0">
                                          <p:val>
                                            <p:fltVal val="0"/>
                                          </p:val>
                                        </p:tav>
                                        <p:tav tm="100000">
                                          <p:val>
                                            <p:strVal val="#ppt_w"/>
                                          </p:val>
                                        </p:tav>
                                      </p:tavLst>
                                    </p:anim>
                                    <p:anim calcmode="lin" valueType="num">
                                      <p:cBhvr>
                                        <p:cTn id="34" dur="500" fill="hold"/>
                                        <p:tgtEl>
                                          <p:spTgt spid="4"/>
                                        </p:tgtEl>
                                        <p:attrNameLst>
                                          <p:attrName>ppt_h</p:attrName>
                                        </p:attrNameLst>
                                      </p:cBhvr>
                                      <p:tavLst>
                                        <p:tav tm="0">
                                          <p:val>
                                            <p:fltVal val="0"/>
                                          </p:val>
                                        </p:tav>
                                        <p:tav tm="100000">
                                          <p:val>
                                            <p:strVal val="#ppt_h"/>
                                          </p:val>
                                        </p:tav>
                                      </p:tavLst>
                                    </p:anim>
                                    <p:animEffect transition="in" filter="fade">
                                      <p:cBhvr>
                                        <p:cTn id="35" dur="500"/>
                                        <p:tgtEl>
                                          <p:spTgt spid="4"/>
                                        </p:tgtEl>
                                      </p:cBhvr>
                                    </p:animEffect>
                                  </p:childTnLst>
                                </p:cTn>
                              </p:par>
                            </p:childTnLst>
                          </p:cTn>
                        </p:par>
                      </p:childTnLst>
                    </p:cTn>
                  </p:par>
                  <p:par>
                    <p:cTn id="36" fill="hold">
                      <p:stCondLst>
                        <p:cond delay="indefinite"/>
                      </p:stCondLst>
                      <p:childTnLst>
                        <p:par>
                          <p:cTn id="37" fill="hold">
                            <p:stCondLst>
                              <p:cond delay="0"/>
                            </p:stCondLst>
                            <p:childTnLst>
                              <p:par>
                                <p:cTn id="38" presetID="49" presetClass="entr" presetSubtype="0" decel="100000" fill="hold"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 calcmode="lin" valueType="num">
                                      <p:cBhvr>
                                        <p:cTn id="40"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1"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2" dur="1000" fill="hold"/>
                                        <p:tgtEl>
                                          <p:spTgt spid="3">
                                            <p:txEl>
                                              <p:pRg st="4" end="4"/>
                                            </p:txEl>
                                          </p:spTgt>
                                        </p:tgtEl>
                                        <p:attrNameLst>
                                          <p:attrName>style.rotation</p:attrName>
                                        </p:attrNameLst>
                                      </p:cBhvr>
                                      <p:tavLst>
                                        <p:tav tm="0">
                                          <p:val>
                                            <p:fltVal val="360"/>
                                          </p:val>
                                        </p:tav>
                                        <p:tav tm="100000">
                                          <p:val>
                                            <p:fltVal val="0"/>
                                          </p:val>
                                        </p:tav>
                                      </p:tavLst>
                                    </p:anim>
                                    <p:animEffect transition="in" filter="fade">
                                      <p:cBhvr>
                                        <p:cTn id="43"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6000" b="1" u="sng" dirty="0" smtClean="0">
                <a:solidFill>
                  <a:schemeClr val="tx2"/>
                </a:solidFill>
                <a:latin typeface="Bell MT" pitchFamily="18" charset="0"/>
                <a:cs typeface="Arabic Typesetting" pitchFamily="66" charset="-78"/>
              </a:rPr>
              <a:t>EXAMPLE:</a:t>
            </a:r>
            <a:endParaRPr lang="en-US" sz="6000" b="1" u="sng" dirty="0">
              <a:solidFill>
                <a:schemeClr val="tx2"/>
              </a:solidFill>
              <a:latin typeface="Bell MT" pitchFamily="18" charset="0"/>
              <a:cs typeface="Arabic Typesetting" pitchFamily="66" charset="-78"/>
            </a:endParaRPr>
          </a:p>
        </p:txBody>
      </p:sp>
      <p:sp>
        <p:nvSpPr>
          <p:cNvPr id="3" name="Content Placeholder 2"/>
          <p:cNvSpPr>
            <a:spLocks noGrp="1"/>
          </p:cNvSpPr>
          <p:nvPr>
            <p:ph sz="quarter" idx="1"/>
          </p:nvPr>
        </p:nvSpPr>
        <p:spPr>
          <a:xfrm>
            <a:off x="304800" y="1600200"/>
            <a:ext cx="8503920" cy="5105400"/>
          </a:xfrm>
        </p:spPr>
        <p:txBody>
          <a:bodyPr>
            <a:normAutofit/>
          </a:bodyPr>
          <a:lstStyle/>
          <a:p>
            <a:pPr algn="ctr"/>
            <a:r>
              <a:rPr lang="en-US" sz="1800" b="1" dirty="0" smtClean="0">
                <a:solidFill>
                  <a:schemeClr val="tx2"/>
                </a:solidFill>
                <a:latin typeface="Bell MT" pitchFamily="18" charset="0"/>
                <a:cs typeface="Arabic Typesetting" pitchFamily="66" charset="-78"/>
              </a:rPr>
              <a:t>The students in a history class are divided into small groups of five or six students each. Suppose their task is to learn about World War II. In one jigsaw group, Sara is responsible for researching Hitler's rise to power in pre-war Germany. Another member of the group, Steven, is assigned to cover concentration camps; Pedro is assigned Britain's role in the war; Melody is to research the contribution of the Soviet Union; Tyrone will handle Japan's entry into the war; Clara will read about the development of the atom bomb. </a:t>
            </a:r>
          </a:p>
          <a:p>
            <a:pPr algn="ctr">
              <a:buNone/>
            </a:pPr>
            <a:endParaRPr lang="en-US" sz="1800" b="1" dirty="0" smtClean="0">
              <a:solidFill>
                <a:schemeClr val="tx2"/>
              </a:solidFill>
              <a:latin typeface="Bell MT" pitchFamily="18" charset="0"/>
              <a:cs typeface="Arabic Typesetting" pitchFamily="66" charset="-78"/>
            </a:endParaRPr>
          </a:p>
          <a:p>
            <a:pPr algn="ctr"/>
            <a:r>
              <a:rPr lang="en-US" sz="1800" b="1" dirty="0" smtClean="0">
                <a:solidFill>
                  <a:schemeClr val="tx2"/>
                </a:solidFill>
                <a:latin typeface="Bell MT" pitchFamily="18" charset="0"/>
                <a:cs typeface="Arabic Typesetting" pitchFamily="66" charset="-78"/>
              </a:rPr>
              <a:t>Eventually each student will come back to her or his jigsaw group and will try to present a well-organized report to the group. The situation is specifically structured so that the only access any member has to the other five assignments is by listening closely to the report of the person reciting. Thus, if Tyrone doesn't like Pedro, or if he thinks Sara is a nerd and tunes her out or makes fun of her, he cannot possibly do well. </a:t>
            </a:r>
          </a:p>
          <a:p>
            <a:endParaRPr 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1"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758952"/>
          </a:xfrm>
        </p:spPr>
        <p:txBody>
          <a:bodyPr>
            <a:noAutofit/>
          </a:bodyPr>
          <a:lstStyle/>
          <a:p>
            <a:r>
              <a:rPr lang="en-US" sz="4000" b="1" u="sng" dirty="0" smtClean="0">
                <a:solidFill>
                  <a:schemeClr val="tx2"/>
                </a:solidFill>
                <a:latin typeface="Bell MT" pitchFamily="18" charset="0"/>
                <a:cs typeface="Arabic Typesetting" pitchFamily="66" charset="-78"/>
              </a:rPr>
              <a:t>WHY IS JIGSAW BENEFICIAL?</a:t>
            </a:r>
            <a:endParaRPr lang="en-US" sz="4000" b="1" u="sng" dirty="0">
              <a:solidFill>
                <a:schemeClr val="tx2"/>
              </a:solidFill>
              <a:latin typeface="Bell MT" pitchFamily="18" charset="0"/>
              <a:cs typeface="Arabic Typesetting" pitchFamily="66" charset="-78"/>
            </a:endParaRPr>
          </a:p>
        </p:txBody>
      </p:sp>
      <p:sp>
        <p:nvSpPr>
          <p:cNvPr id="3" name="Content Placeholder 2"/>
          <p:cNvSpPr>
            <a:spLocks noGrp="1"/>
          </p:cNvSpPr>
          <p:nvPr>
            <p:ph sz="quarter" idx="1"/>
          </p:nvPr>
        </p:nvSpPr>
        <p:spPr>
          <a:xfrm>
            <a:off x="152400" y="1676400"/>
            <a:ext cx="8991600" cy="5410200"/>
          </a:xfrm>
        </p:spPr>
        <p:txBody>
          <a:bodyPr>
            <a:noAutofit/>
          </a:bodyPr>
          <a:lstStyle/>
          <a:p>
            <a:pPr algn="ctr"/>
            <a:r>
              <a:rPr lang="en-US" sz="2000" b="1" dirty="0" smtClean="0">
                <a:solidFill>
                  <a:schemeClr val="tx2"/>
                </a:solidFill>
                <a:latin typeface="Bell MT" pitchFamily="18" charset="0"/>
                <a:cs typeface="Arabic Typesetting" pitchFamily="66" charset="-78"/>
              </a:rPr>
              <a:t>It is a very efficient way to learn new material.</a:t>
            </a:r>
          </a:p>
          <a:p>
            <a:pPr algn="ctr">
              <a:buNone/>
            </a:pPr>
            <a:endParaRPr lang="en-US" sz="2000" b="1" dirty="0" smtClean="0">
              <a:solidFill>
                <a:schemeClr val="tx2"/>
              </a:solidFill>
              <a:latin typeface="Bell MT" pitchFamily="18" charset="0"/>
              <a:cs typeface="Arabic Typesetting" pitchFamily="66" charset="-78"/>
            </a:endParaRPr>
          </a:p>
          <a:p>
            <a:pPr algn="ctr"/>
            <a:r>
              <a:rPr lang="en-US" sz="2000" b="1" dirty="0" smtClean="0">
                <a:solidFill>
                  <a:schemeClr val="tx2"/>
                </a:solidFill>
                <a:latin typeface="Bell MT" pitchFamily="18" charset="0"/>
                <a:cs typeface="Arabic Typesetting" pitchFamily="66" charset="-78"/>
              </a:rPr>
              <a:t>Jigsaw encourages listening, engagement, and empathy because each group member has a crucial role to play in the assigned lesson.  </a:t>
            </a:r>
          </a:p>
          <a:p>
            <a:pPr algn="ctr">
              <a:buNone/>
            </a:pPr>
            <a:endParaRPr lang="en-US" sz="2000" b="1" dirty="0" smtClean="0">
              <a:solidFill>
                <a:schemeClr val="tx2"/>
              </a:solidFill>
              <a:latin typeface="Bell MT" pitchFamily="18" charset="0"/>
              <a:cs typeface="Arabic Typesetting" pitchFamily="66" charset="-78"/>
            </a:endParaRPr>
          </a:p>
          <a:p>
            <a:pPr algn="ctr"/>
            <a:r>
              <a:rPr lang="en-US" sz="2000" b="1" dirty="0" smtClean="0">
                <a:solidFill>
                  <a:schemeClr val="tx2"/>
                </a:solidFill>
                <a:latin typeface="Bell MT" pitchFamily="18" charset="0"/>
                <a:cs typeface="Arabic Typesetting" pitchFamily="66" charset="-78"/>
              </a:rPr>
              <a:t>Group members must work together as a team to accomplish a common goal; each person depends on all the others. No student can succeed completely unless everyone works well together as a team.</a:t>
            </a:r>
          </a:p>
          <a:p>
            <a:pPr algn="ctr"/>
            <a:endParaRPr lang="en-US" sz="2000" b="1" dirty="0" smtClean="0">
              <a:solidFill>
                <a:schemeClr val="tx2"/>
              </a:solidFill>
              <a:latin typeface="Bell MT" pitchFamily="18" charset="0"/>
              <a:cs typeface="Arabic Typesetting" pitchFamily="66" charset="-78"/>
            </a:endParaRPr>
          </a:p>
          <a:p>
            <a:pPr algn="ctr"/>
            <a:r>
              <a:rPr lang="en-US" sz="2000" b="1" dirty="0" smtClean="0">
                <a:solidFill>
                  <a:schemeClr val="tx2"/>
                </a:solidFill>
                <a:latin typeface="Bell MT" pitchFamily="18" charset="0"/>
                <a:cs typeface="Arabic Typesetting" pitchFamily="66" charset="-78"/>
              </a:rPr>
              <a:t>Jigsaw uses "cooperation by design" a method that facilitates interaction among all students in the class, leading them to value each other as contributors to their common task.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1" dur="10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 calcmode="lin" valueType="num">
                                      <p:cBhvr>
                                        <p:cTn id="26"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7" dur="10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8" dur="1000"/>
                                        <p:tgtEl>
                                          <p:spTgt spid="3">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0"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p:cTn id="33"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4" dur="10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35"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6000" b="1" u="sng" dirty="0" smtClean="0">
                <a:solidFill>
                  <a:schemeClr val="tx2"/>
                </a:solidFill>
                <a:latin typeface="Bell MT" pitchFamily="18" charset="0"/>
                <a:cs typeface="Arabic Typesetting" pitchFamily="66" charset="-78"/>
              </a:rPr>
              <a:t>VIDEO CLIP:</a:t>
            </a:r>
            <a:endParaRPr lang="en-US" sz="6000" b="1" u="sng" dirty="0">
              <a:solidFill>
                <a:schemeClr val="tx2"/>
              </a:solidFill>
              <a:latin typeface="Bell MT" pitchFamily="18" charset="0"/>
              <a:cs typeface="Arabic Typesetting" pitchFamily="66" charset="-78"/>
            </a:endParaRPr>
          </a:p>
        </p:txBody>
      </p:sp>
      <p:sp>
        <p:nvSpPr>
          <p:cNvPr id="3" name="Content Placeholder 2"/>
          <p:cNvSpPr>
            <a:spLocks noGrp="1"/>
          </p:cNvSpPr>
          <p:nvPr>
            <p:ph sz="quarter" idx="1"/>
          </p:nvPr>
        </p:nvSpPr>
        <p:spPr/>
        <p:txBody>
          <a:bodyPr>
            <a:normAutofit fontScale="92500"/>
          </a:bodyPr>
          <a:lstStyle/>
          <a:p>
            <a:pPr algn="ctr">
              <a:buNone/>
            </a:pPr>
            <a:endParaRPr lang="en-US" sz="5400" b="1" dirty="0" smtClean="0">
              <a:solidFill>
                <a:schemeClr val="accent3">
                  <a:lumMod val="20000"/>
                  <a:lumOff val="80000"/>
                </a:schemeClr>
              </a:solidFill>
              <a:latin typeface="Arabic Typesetting" pitchFamily="66" charset="-78"/>
              <a:cs typeface="Arabic Typesetting" pitchFamily="66" charset="-78"/>
              <a:hlinkClick r:id="rId2"/>
            </a:endParaRPr>
          </a:p>
          <a:p>
            <a:pPr algn="ctr">
              <a:buNone/>
            </a:pPr>
            <a:r>
              <a:rPr lang="en-US" sz="5400" b="1" dirty="0" smtClean="0">
                <a:solidFill>
                  <a:schemeClr val="accent3">
                    <a:lumMod val="20000"/>
                    <a:lumOff val="80000"/>
                  </a:schemeClr>
                </a:solidFill>
                <a:latin typeface="Bell MT" pitchFamily="18" charset="0"/>
                <a:cs typeface="Arabic Typesetting" pitchFamily="66" charset="-78"/>
                <a:hlinkClick r:id="rId2"/>
              </a:rPr>
              <a:t>COOPERATIVE LEARNING IS A VERY EFFECTIVE TEACHING STRATEGY </a:t>
            </a:r>
          </a:p>
          <a:p>
            <a:pPr algn="ctr">
              <a:buNone/>
            </a:pPr>
            <a:r>
              <a:rPr lang="en-US" sz="5400" b="1" dirty="0" smtClean="0">
                <a:solidFill>
                  <a:schemeClr val="accent3">
                    <a:lumMod val="20000"/>
                    <a:lumOff val="80000"/>
                  </a:schemeClr>
                </a:solidFill>
                <a:latin typeface="Bell MT" pitchFamily="18" charset="0"/>
                <a:cs typeface="Arabic Typesetting" pitchFamily="66" charset="-78"/>
                <a:hlinkClick r:id="rId2"/>
              </a:rPr>
              <a:t>:-)</a:t>
            </a:r>
            <a:endParaRPr lang="en-US" sz="5400" b="1" dirty="0">
              <a:solidFill>
                <a:schemeClr val="accent3">
                  <a:lumMod val="20000"/>
                  <a:lumOff val="80000"/>
                </a:schemeClr>
              </a:solidFill>
              <a:latin typeface="Bell MT" pitchFamily="18" charset="0"/>
              <a:cs typeface="Arabic Typesetting" pitchFamily="66"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par>
                                <p:cTn id="16" presetID="15"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9"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0"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626</Words>
  <Application>Microsoft Office PowerPoint</Application>
  <PresentationFormat>On-screen Show (4:3)</PresentationFormat>
  <Paragraphs>74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Civic</vt:lpstr>
      <vt:lpstr>JIGSAW</vt:lpstr>
      <vt:lpstr>WHAT IS JIGSAW?</vt:lpstr>
      <vt:lpstr>THE HISTORY OF JIGSAW:</vt:lpstr>
      <vt:lpstr>JIGSAW IN TEN EASY STEPS</vt:lpstr>
      <vt:lpstr>JIGSAW IN TEN EASY STEPS</vt:lpstr>
      <vt:lpstr>JIGSAW IN TEN EASY STEPS</vt:lpstr>
      <vt:lpstr>EXAMPLE:</vt:lpstr>
      <vt:lpstr>WHY IS JIGSAW BENEFICIAL?</vt:lpstr>
      <vt:lpstr>VIDEO CLIP:</vt:lpstr>
      <vt:lpstr>RESOURCES: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JIGSAW</dc:title>
  <dc:creator>James</dc:creator>
  <cp:lastModifiedBy>James</cp:lastModifiedBy>
  <cp:revision>1</cp:revision>
  <dcterms:created xsi:type="dcterms:W3CDTF">2010-11-30T22:39:54Z</dcterms:created>
  <dcterms:modified xsi:type="dcterms:W3CDTF">2010-11-30T22:41:09Z</dcterms:modified>
</cp:coreProperties>
</file>